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6"/>
  </p:notesMasterIdLst>
  <p:sldIdLst>
    <p:sldId id="256" r:id="rId2"/>
    <p:sldId id="257" r:id="rId3"/>
    <p:sldId id="261" r:id="rId4"/>
    <p:sldId id="263" r:id="rId5"/>
    <p:sldId id="292" r:id="rId6"/>
    <p:sldId id="295" r:id="rId7"/>
    <p:sldId id="267" r:id="rId8"/>
    <p:sldId id="298" r:id="rId9"/>
    <p:sldId id="304" r:id="rId10"/>
    <p:sldId id="299" r:id="rId11"/>
    <p:sldId id="300" r:id="rId12"/>
    <p:sldId id="301" r:id="rId13"/>
    <p:sldId id="302" r:id="rId14"/>
    <p:sldId id="266" r:id="rId15"/>
  </p:sldIdLst>
  <p:sldSz cx="9144000" cy="5143500" type="screen16x9"/>
  <p:notesSz cx="6858000" cy="9144000"/>
  <p:embeddedFontLst>
    <p:embeddedFont>
      <p:font typeface="Barlow" pitchFamily="2" charset="77"/>
      <p:regular r:id="rId17"/>
      <p:bold r:id="rId18"/>
      <p:italic r:id="rId19"/>
      <p:boldItalic r:id="rId20"/>
    </p:embeddedFon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5"/>
    <p:restoredTop sz="94762"/>
  </p:normalViewPr>
  <p:slideViewPr>
    <p:cSldViewPr snapToGrid="0">
      <p:cViewPr varScale="1">
        <p:scale>
          <a:sx n="128" d="100"/>
          <a:sy n="128" d="100"/>
        </p:scale>
        <p:origin x="168" y="712"/>
      </p:cViewPr>
      <p:guideLst/>
    </p:cSldViewPr>
  </p:slideViewPr>
  <p:notesTextViewPr>
    <p:cViewPr>
      <p:scale>
        <a:sx n="1" d="1"/>
        <a:sy n="1" d="1"/>
      </p:scale>
      <p:origin x="0" y="-15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Welkom bij mijn presentatie over mijn Proeve van Bekwaamheid. Mijn naam is Philip Klok en ik studeer bij ROC Ter AA in Helmond en ik volg de opleiding Software Development.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B1-K1-W2, ontwerpen van het project. Wat we hier zien is een User story, een user story is een functie die je op een prioriteiten lijst zet en alle informatie beschrijft om alle ideeën naar boven te brengen </a:t>
            </a:r>
            <a:r>
              <a:rPr lang="nl-NL" dirty="0" err="1"/>
              <a:t>ipv</a:t>
            </a:r>
            <a:r>
              <a:rPr lang="nl-NL" dirty="0"/>
              <a:t> tussentijds in het project erachter te komen wat je nog moet aanpassen.</a:t>
            </a:r>
            <a:endParaRPr dirty="0"/>
          </a:p>
        </p:txBody>
      </p:sp>
    </p:spTree>
    <p:extLst>
      <p:ext uri="{BB962C8B-B14F-4D97-AF65-F5344CB8AC3E}">
        <p14:creationId xmlns:p14="http://schemas.microsoft.com/office/powerpoint/2010/main" val="257136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B1-K1-W3, het realiseren van de software. Hiermee willen we zeggen dat dit werkproces is bedoelt om alle werkzaamheden uit te voeren die je hebt ontwerpt en gepland. Links zien we een gedeelte van de code en rechtsboven zien we het resultaat van de code. </a:t>
            </a:r>
            <a:r>
              <a:rPr lang="nl-NL" i="1" dirty="0"/>
              <a:t>Klikt op de link om de functie te laten zien + laat code zien. </a:t>
            </a:r>
            <a:r>
              <a:rPr lang="nl-NL" i="0" dirty="0"/>
              <a:t>En hieronder zien we het formulier in </a:t>
            </a:r>
            <a:r>
              <a:rPr lang="nl-NL" i="0" dirty="0" err="1"/>
              <a:t>Elementor</a:t>
            </a:r>
            <a:r>
              <a:rPr lang="nl-NL" i="0" dirty="0"/>
              <a:t>. </a:t>
            </a:r>
            <a:r>
              <a:rPr lang="nl-NL" i="1" dirty="0"/>
              <a:t>Klikt op de link om de functie te laten zien in </a:t>
            </a:r>
            <a:r>
              <a:rPr lang="nl-NL" i="1" dirty="0" err="1"/>
              <a:t>Elementor</a:t>
            </a:r>
            <a:r>
              <a:rPr lang="nl-NL" i="1" dirty="0"/>
              <a:t>. </a:t>
            </a:r>
            <a:endParaRPr i="1" dirty="0"/>
          </a:p>
        </p:txBody>
      </p:sp>
    </p:spTree>
    <p:extLst>
      <p:ext uri="{BB962C8B-B14F-4D97-AF65-F5344CB8AC3E}">
        <p14:creationId xmlns:p14="http://schemas.microsoft.com/office/powerpoint/2010/main" val="265826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B1-K1-W4, het testen van het software. Hier zie je een testcase waarbij iedere functie wordt uitgelegd in een aantal vakken waarbij je erachter komt wat je nog mist in je functies. Vanuit de test cases wordt er een scrum methode in gezet, de scrum methode wordt gebruikt om een sprint </a:t>
            </a:r>
            <a:r>
              <a:rPr lang="nl-NL" dirty="0" err="1"/>
              <a:t>backlog</a:t>
            </a:r>
            <a:r>
              <a:rPr lang="nl-NL" dirty="0"/>
              <a:t> uit te voeren een sprint </a:t>
            </a:r>
            <a:r>
              <a:rPr lang="nl-NL" dirty="0" err="1"/>
              <a:t>backlog</a:t>
            </a:r>
            <a:r>
              <a:rPr lang="nl-NL" dirty="0"/>
              <a:t> is een reflectieproces om aanpassingen uit te beelden om een beter project te krijgen. En vanuit de sprint ga je alle functies na waarbij nodig is en beschrijf je wat er nodig is. </a:t>
            </a:r>
            <a:endParaRPr dirty="0"/>
          </a:p>
        </p:txBody>
      </p:sp>
    </p:spTree>
    <p:extLst>
      <p:ext uri="{BB962C8B-B14F-4D97-AF65-F5344CB8AC3E}">
        <p14:creationId xmlns:p14="http://schemas.microsoft.com/office/powerpoint/2010/main" val="183382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B1-K1-W5, verbetervoorstellen uitvoeren. Verbetervoorstellen gebruik je na het testen van de software en pas je die toe in het project. Mijn eigen verbeterstelling in het project was dat de code onduidelijk was geschreven zonder commentaar erbij. Dit is het enigste wat ik heb aangepast voor de verbetervoorstellingen, vanwege er nog weinig tijd was voordat mijn examenperiode afgelopen was</a:t>
            </a:r>
            <a:r>
              <a:rPr lang="nl-NL"/>
              <a:t>. </a:t>
            </a:r>
            <a:endParaRPr dirty="0"/>
          </a:p>
        </p:txBody>
      </p:sp>
    </p:spTree>
    <p:extLst>
      <p:ext uri="{BB962C8B-B14F-4D97-AF65-F5344CB8AC3E}">
        <p14:creationId xmlns:p14="http://schemas.microsoft.com/office/powerpoint/2010/main" val="359448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Dit was mijn presentatie over mijn Proeve van Bekwaamheid, ik wil E-Expansion erg bedanken voor deze mooie mogelijkheid om mijn afstudeerstage hier </a:t>
            </a:r>
            <a:r>
              <a:rPr lang="nl-NL"/>
              <a:t>te mogen doen.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In deze presentatie hebben we het over het stagebedrijf waar ik mijn Proeve van Bekwaamheid heb gelopen. Het examenopdracht wat ik heb uitgevoerd. De kerntaken en Werkprocessen, dan neem ik jullie mee in mijn proces van de examenperiode. Als laatste mijn dankwoord naar E-Expansion toe.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Stagebedrijf. E-Expansion is het bedrijf waar ik mijn afstudeerstage loop. Wat doet het bedrijf? Het bedrijf maakt website designs en development voor de klanten. Hosting, zorgt voor enorme impact op de laadsnelheid van je website. Onderhoud, continu in ontwikkeling om de klant tevreden te houden met de nieuwste technieken. Marketing- en media strategieën spreekt eigenlijk wel voor zichzelf, het verbeteren van de klant zijn/haar bedrijf.</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Mijn examenopdracht heet Plaswekker </a:t>
            </a:r>
            <a:r>
              <a:rPr lang="nl-NL" dirty="0" err="1"/>
              <a:t>Vergelijker</a:t>
            </a:r>
            <a:r>
              <a:rPr lang="nl-NL" dirty="0"/>
              <a:t> </a:t>
            </a:r>
            <a:r>
              <a:rPr lang="nl-NL" dirty="0" err="1"/>
              <a:t>Redesign</a:t>
            </a:r>
            <a:r>
              <a:rPr lang="nl-NL" dirty="0"/>
              <a:t>. Dat betekent dat E-Expansion een website heeft die een nieuwe, frisse uitstraling moet hebben om hun website geloofwaardiger overkomt met de bezoekers. Mijn gedeelte bij dit project was in een formulier maken, maar daar komen we later op terug.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a:t>
            </a:r>
            <a:r>
              <a:rPr lang="nl-NL" dirty="0" err="1"/>
              <a:t>redesign</a:t>
            </a:r>
            <a:r>
              <a:rPr lang="nl-NL" dirty="0"/>
              <a:t> van de website. Hier zie je dat de website flink is aangepast op een wat moderne en medische uitstraling. Dit design is gemaakt door een medewerker van E-Expansion, iemand met veel ervaring en een goed oog op vernieuwing van een website.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formulier. Mijn gedeelte van het project. Eerst hebben we een simpel ontwerp gemaakt, zijn daarna aan de slag gegaan met coderen. En als laatste wilden we het implementeren in </a:t>
            </a:r>
            <a:r>
              <a:rPr lang="nl-NL" dirty="0" err="1"/>
              <a:t>Elementor</a:t>
            </a:r>
            <a:r>
              <a:rPr lang="nl-NL" dirty="0"/>
              <a:t>, wat gelukt is. </a:t>
            </a:r>
            <a:r>
              <a:rPr lang="nl-NL" dirty="0" err="1"/>
              <a:t>Elementor</a:t>
            </a:r>
            <a:r>
              <a:rPr lang="nl-NL" dirty="0"/>
              <a:t> is een drag en drop page builder om visueel een website te verbeteren.</a:t>
            </a:r>
            <a:endParaRPr dirty="0"/>
          </a:p>
        </p:txBody>
      </p:sp>
    </p:spTree>
    <p:extLst>
      <p:ext uri="{BB962C8B-B14F-4D97-AF65-F5344CB8AC3E}">
        <p14:creationId xmlns:p14="http://schemas.microsoft.com/office/powerpoint/2010/main" val="278951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kerntaken en werkprocessen van het examen. Er zijn 2 kerntaken, kerntaak 1 is documenteren en het uitvoeren van het project. En kerntaak 2 is het overleggen, presenteren en reflecteren.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err="1"/>
              <a:t>Werkprocess</a:t>
            </a:r>
            <a:r>
              <a:rPr lang="nl-NL" dirty="0"/>
              <a:t> B1-K1-W1, dit gaat over het plannen van werkzaamheden en het bewaken van de voortgang. Hierbij kunnen we zien dat er een planning is gemaakt gebaseerd is op de functies van het project. Eerst vul je een schikking in uren van ieder onderdeel, hiermee kan je zien wat ongeveer je planning is en kun je streven naar het einde. </a:t>
            </a:r>
            <a:endParaRPr dirty="0"/>
          </a:p>
        </p:txBody>
      </p:sp>
    </p:spTree>
    <p:extLst>
      <p:ext uri="{BB962C8B-B14F-4D97-AF65-F5344CB8AC3E}">
        <p14:creationId xmlns:p14="http://schemas.microsoft.com/office/powerpoint/2010/main" val="308838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7b44e09f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7b44e09f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bewaken van de voortgang. Natuurlijk wil je ook je voortgang bewaken zodat andere medewerkers het proces van het project kunnen bijhouden. Bijvoorbeeld hier links heb je de logboek van de kandidaat, een logboek wat iedere werkproces bijhoudt. En rechts is de realisatielogboek, een logboek waarbij je codeconventies gebruikt om te weten wat je allemaal heb gedaan tijdens het coderen.</a:t>
            </a:r>
            <a:endParaRPr dirty="0"/>
          </a:p>
        </p:txBody>
      </p:sp>
    </p:spTree>
    <p:extLst>
      <p:ext uri="{BB962C8B-B14F-4D97-AF65-F5344CB8AC3E}">
        <p14:creationId xmlns:p14="http://schemas.microsoft.com/office/powerpoint/2010/main" val="359420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5" name="Google Shape;65;p9"/>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background image">
  <p:cSld name="BLANK_1_1">
    <p:spTree>
      <p:nvGrpSpPr>
        <p:cNvPr id="1"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test.ditisjesite.nl/wp-admin/post.php?post=6307&amp;action=elemento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localhost/multi-stepform/?insurance=1&amp;packe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686371" y="1485779"/>
            <a:ext cx="5476800" cy="1559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Proeve</a:t>
            </a:r>
            <a:r>
              <a:rPr lang="en" dirty="0"/>
              <a:t> van </a:t>
            </a:r>
            <a:r>
              <a:rPr lang="en" dirty="0" err="1"/>
              <a:t>Bekwaamheid</a:t>
            </a:r>
            <a:endParaRPr dirty="0"/>
          </a:p>
        </p:txBody>
      </p:sp>
      <p:sp>
        <p:nvSpPr>
          <p:cNvPr id="4" name="Tekstvak 3">
            <a:extLst>
              <a:ext uri="{FF2B5EF4-FFF2-40B4-BE49-F238E27FC236}">
                <a16:creationId xmlns:a16="http://schemas.microsoft.com/office/drawing/2014/main" id="{48AB6C35-A8EE-DF21-5092-96BAAA1D1F10}"/>
              </a:ext>
            </a:extLst>
          </p:cNvPr>
          <p:cNvSpPr txBox="1"/>
          <p:nvPr/>
        </p:nvSpPr>
        <p:spPr>
          <a:xfrm>
            <a:off x="2686370" y="2975784"/>
            <a:ext cx="1248355" cy="338554"/>
          </a:xfrm>
          <a:prstGeom prst="rect">
            <a:avLst/>
          </a:prstGeom>
          <a:noFill/>
        </p:spPr>
        <p:txBody>
          <a:bodyPr wrap="square" rtlCol="0">
            <a:spAutoFit/>
          </a:bodyPr>
          <a:lstStyle/>
          <a:p>
            <a:r>
              <a:rPr lang="nl-NL" sz="1600" dirty="0">
                <a:solidFill>
                  <a:schemeClr val="bg1"/>
                </a:solidFill>
                <a:latin typeface="Barlow" pitchFamily="2" charset="77"/>
              </a:rPr>
              <a:t>Philip Klok</a:t>
            </a:r>
          </a:p>
        </p:txBody>
      </p:sp>
      <p:sp>
        <p:nvSpPr>
          <p:cNvPr id="2" name="Tekstvak 1">
            <a:extLst>
              <a:ext uri="{FF2B5EF4-FFF2-40B4-BE49-F238E27FC236}">
                <a16:creationId xmlns:a16="http://schemas.microsoft.com/office/drawing/2014/main" id="{F6A213AE-0243-1072-23A9-5524C51B7105}"/>
              </a:ext>
            </a:extLst>
          </p:cNvPr>
          <p:cNvSpPr txBox="1"/>
          <p:nvPr/>
        </p:nvSpPr>
        <p:spPr>
          <a:xfrm>
            <a:off x="2686370" y="3314338"/>
            <a:ext cx="4297234" cy="338554"/>
          </a:xfrm>
          <a:prstGeom prst="rect">
            <a:avLst/>
          </a:prstGeom>
          <a:noFill/>
        </p:spPr>
        <p:txBody>
          <a:bodyPr wrap="square" rtlCol="0">
            <a:spAutoFit/>
          </a:bodyPr>
          <a:lstStyle/>
          <a:p>
            <a:r>
              <a:rPr lang="nl-NL" sz="1600" dirty="0">
                <a:solidFill>
                  <a:schemeClr val="bg1"/>
                </a:solidFill>
                <a:latin typeface="Barlow" pitchFamily="2" charset="77"/>
              </a:rPr>
              <a:t>Afstudeerstage Software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B1-K1-W2</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419964" y="1096469"/>
            <a:ext cx="2304065" cy="369332"/>
          </a:xfrm>
          <a:prstGeom prst="rect">
            <a:avLst/>
          </a:prstGeom>
          <a:noFill/>
        </p:spPr>
        <p:txBody>
          <a:bodyPr wrap="square" rtlCol="0">
            <a:spAutoFit/>
          </a:bodyPr>
          <a:lstStyle/>
          <a:p>
            <a:pPr algn="ctr"/>
            <a:r>
              <a:rPr lang="nl-NL" sz="1800" dirty="0">
                <a:latin typeface="Barlow" pitchFamily="2" charset="77"/>
              </a:rPr>
              <a:t>User </a:t>
            </a:r>
            <a:r>
              <a:rPr lang="nl-NL" sz="1800" dirty="0" err="1">
                <a:latin typeface="Barlow" pitchFamily="2" charset="77"/>
              </a:rPr>
              <a:t>Stories</a:t>
            </a:r>
            <a:endParaRPr lang="nl-NL" sz="1800" dirty="0">
              <a:latin typeface="Barlow" pitchFamily="2" charset="77"/>
            </a:endParaRPr>
          </a:p>
        </p:txBody>
      </p:sp>
      <p:pic>
        <p:nvPicPr>
          <p:cNvPr id="6" name="Afbeelding 5" descr="Afbeelding met tekst&#10;&#10;Automatisch gegenereerde beschrijving">
            <a:extLst>
              <a:ext uri="{FF2B5EF4-FFF2-40B4-BE49-F238E27FC236}">
                <a16:creationId xmlns:a16="http://schemas.microsoft.com/office/drawing/2014/main" id="{DF46DCAA-D3E1-0A99-398A-D5A7FBDC90A6}"/>
              </a:ext>
            </a:extLst>
          </p:cNvPr>
          <p:cNvPicPr>
            <a:picLocks noChangeAspect="1"/>
          </p:cNvPicPr>
          <p:nvPr/>
        </p:nvPicPr>
        <p:blipFill>
          <a:blip r:embed="rId3"/>
          <a:stretch>
            <a:fillRect/>
          </a:stretch>
        </p:blipFill>
        <p:spPr>
          <a:xfrm>
            <a:off x="1683835" y="1600059"/>
            <a:ext cx="5776321" cy="2622675"/>
          </a:xfrm>
          <a:prstGeom prst="rect">
            <a:avLst/>
          </a:prstGeom>
        </p:spPr>
      </p:pic>
      <p:sp>
        <p:nvSpPr>
          <p:cNvPr id="2" name="Google Shape;1462;p50">
            <a:extLst>
              <a:ext uri="{FF2B5EF4-FFF2-40B4-BE49-F238E27FC236}">
                <a16:creationId xmlns:a16="http://schemas.microsoft.com/office/drawing/2014/main" id="{D9BE9FF8-3A79-BF15-8507-8DC282C92BD8}"/>
              </a:ext>
            </a:extLst>
          </p:cNvPr>
          <p:cNvSpPr txBox="1">
            <a:spLocks/>
          </p:cNvSpPr>
          <p:nvPr/>
        </p:nvSpPr>
        <p:spPr>
          <a:xfrm>
            <a:off x="1" y="225054"/>
            <a:ext cx="9143999" cy="396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2pPr>
            <a:lvl3pPr marR="0" lvl="2"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3pPr>
            <a:lvl4pPr marR="0" lvl="3"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4pPr>
            <a:lvl5pPr marR="0" lvl="4"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5pPr>
            <a:lvl6pPr marR="0" lvl="5"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6pPr>
            <a:lvl7pPr marR="0" lvl="6"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7pPr>
            <a:lvl8pPr marR="0" lvl="7"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8pPr>
            <a:lvl9pPr marR="0" lvl="8"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9pPr>
          </a:lstStyle>
          <a:p>
            <a:pPr algn="ctr"/>
            <a:r>
              <a:rPr lang="nl-NL" sz="3200" dirty="0">
                <a:solidFill>
                  <a:schemeClr val="dk1"/>
                </a:solidFill>
              </a:rPr>
              <a:t>WERKPROCES</a:t>
            </a:r>
          </a:p>
        </p:txBody>
      </p:sp>
    </p:spTree>
    <p:extLst>
      <p:ext uri="{BB962C8B-B14F-4D97-AF65-F5344CB8AC3E}">
        <p14:creationId xmlns:p14="http://schemas.microsoft.com/office/powerpoint/2010/main" val="208972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B1-K1-W3</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Realisatie van software </a:t>
            </a:r>
          </a:p>
        </p:txBody>
      </p:sp>
      <p:pic>
        <p:nvPicPr>
          <p:cNvPr id="2" name="Afbeelding 1" descr="Afbeelding met tekst&#10;&#10;Automatisch gegenereerde beschrijving">
            <a:extLst>
              <a:ext uri="{FF2B5EF4-FFF2-40B4-BE49-F238E27FC236}">
                <a16:creationId xmlns:a16="http://schemas.microsoft.com/office/drawing/2014/main" id="{2953C4E9-2945-539E-FB9C-A3BF355904E3}"/>
              </a:ext>
            </a:extLst>
          </p:cNvPr>
          <p:cNvPicPr>
            <a:picLocks noChangeAspect="1"/>
          </p:cNvPicPr>
          <p:nvPr/>
        </p:nvPicPr>
        <p:blipFill>
          <a:blip r:embed="rId3"/>
          <a:stretch>
            <a:fillRect/>
          </a:stretch>
        </p:blipFill>
        <p:spPr>
          <a:xfrm>
            <a:off x="780873" y="1653084"/>
            <a:ext cx="3104028" cy="3096741"/>
          </a:xfrm>
          <a:prstGeom prst="rect">
            <a:avLst/>
          </a:prstGeom>
        </p:spPr>
      </p:pic>
      <p:pic>
        <p:nvPicPr>
          <p:cNvPr id="7" name="Afbeelding 6">
            <a:extLst>
              <a:ext uri="{FF2B5EF4-FFF2-40B4-BE49-F238E27FC236}">
                <a16:creationId xmlns:a16="http://schemas.microsoft.com/office/drawing/2014/main" id="{9C752D27-E097-26F2-309C-5A35F6437B15}"/>
              </a:ext>
            </a:extLst>
          </p:cNvPr>
          <p:cNvPicPr>
            <a:picLocks noChangeAspect="1"/>
          </p:cNvPicPr>
          <p:nvPr/>
        </p:nvPicPr>
        <p:blipFill>
          <a:blip r:embed="rId4"/>
          <a:stretch>
            <a:fillRect/>
          </a:stretch>
        </p:blipFill>
        <p:spPr>
          <a:xfrm>
            <a:off x="4119168" y="1657335"/>
            <a:ext cx="4631232" cy="841023"/>
          </a:xfrm>
          <a:prstGeom prst="rect">
            <a:avLst/>
          </a:prstGeom>
        </p:spPr>
      </p:pic>
      <p:pic>
        <p:nvPicPr>
          <p:cNvPr id="9" name="Afbeelding 8">
            <a:extLst>
              <a:ext uri="{FF2B5EF4-FFF2-40B4-BE49-F238E27FC236}">
                <a16:creationId xmlns:a16="http://schemas.microsoft.com/office/drawing/2014/main" id="{B9F38E36-5C2E-C174-EBFF-1425615521D4}"/>
              </a:ext>
            </a:extLst>
          </p:cNvPr>
          <p:cNvPicPr>
            <a:picLocks noChangeAspect="1"/>
          </p:cNvPicPr>
          <p:nvPr/>
        </p:nvPicPr>
        <p:blipFill>
          <a:blip r:embed="rId5"/>
          <a:stretch>
            <a:fillRect/>
          </a:stretch>
        </p:blipFill>
        <p:spPr>
          <a:xfrm>
            <a:off x="4209109" y="2897055"/>
            <a:ext cx="4451350" cy="1562823"/>
          </a:xfrm>
          <a:prstGeom prst="rect">
            <a:avLst/>
          </a:prstGeom>
        </p:spPr>
      </p:pic>
      <p:sp>
        <p:nvSpPr>
          <p:cNvPr id="6" name="Tekstvak 5">
            <a:extLst>
              <a:ext uri="{FF2B5EF4-FFF2-40B4-BE49-F238E27FC236}">
                <a16:creationId xmlns:a16="http://schemas.microsoft.com/office/drawing/2014/main" id="{86EBC310-75DE-CE70-48B6-6F0DC315D094}"/>
              </a:ext>
            </a:extLst>
          </p:cNvPr>
          <p:cNvSpPr txBox="1"/>
          <p:nvPr/>
        </p:nvSpPr>
        <p:spPr>
          <a:xfrm>
            <a:off x="4209109" y="2417861"/>
            <a:ext cx="4680064" cy="307777"/>
          </a:xfrm>
          <a:prstGeom prst="rect">
            <a:avLst/>
          </a:prstGeom>
          <a:noFill/>
        </p:spPr>
        <p:txBody>
          <a:bodyPr wrap="square">
            <a:spAutoFit/>
          </a:bodyPr>
          <a:lstStyle/>
          <a:p>
            <a:r>
              <a:rPr lang="nl-NL" sz="1400" dirty="0">
                <a:latin typeface="Barlow" pitchFamily="2" charset="77"/>
                <a:hlinkClick r:id="rId6"/>
              </a:rPr>
              <a:t>http://localhost/multi-stepform/?insurance=1&amp;packet=</a:t>
            </a:r>
            <a:endParaRPr lang="nl-NL" sz="1400" dirty="0">
              <a:latin typeface="Barlow" pitchFamily="2" charset="77"/>
            </a:endParaRPr>
          </a:p>
        </p:txBody>
      </p:sp>
      <p:sp>
        <p:nvSpPr>
          <p:cNvPr id="12" name="Tekstvak 11">
            <a:hlinkClick r:id="rId7"/>
            <a:extLst>
              <a:ext uri="{FF2B5EF4-FFF2-40B4-BE49-F238E27FC236}">
                <a16:creationId xmlns:a16="http://schemas.microsoft.com/office/drawing/2014/main" id="{1F3DD285-205F-3BFA-0F26-D606AE420708}"/>
              </a:ext>
            </a:extLst>
          </p:cNvPr>
          <p:cNvSpPr txBox="1"/>
          <p:nvPr/>
        </p:nvSpPr>
        <p:spPr>
          <a:xfrm>
            <a:off x="4209109" y="4402805"/>
            <a:ext cx="4515980" cy="246221"/>
          </a:xfrm>
          <a:prstGeom prst="rect">
            <a:avLst/>
          </a:prstGeom>
          <a:noFill/>
        </p:spPr>
        <p:txBody>
          <a:bodyPr wrap="none" rtlCol="0">
            <a:spAutoFit/>
          </a:bodyPr>
          <a:lstStyle/>
          <a:p>
            <a:r>
              <a:rPr lang="nl-NL" sz="1000" dirty="0" err="1">
                <a:latin typeface="Barlow" pitchFamily="2" charset="77"/>
              </a:rPr>
              <a:t>https</a:t>
            </a:r>
            <a:r>
              <a:rPr lang="nl-NL" sz="1000" dirty="0">
                <a:latin typeface="Barlow" pitchFamily="2" charset="77"/>
              </a:rPr>
              <a:t>://</a:t>
            </a:r>
            <a:r>
              <a:rPr lang="nl-NL" sz="1000" dirty="0" err="1">
                <a:latin typeface="Barlow" pitchFamily="2" charset="77"/>
              </a:rPr>
              <a:t>test.ditisjesite.nl</a:t>
            </a:r>
            <a:r>
              <a:rPr lang="nl-NL" sz="1000" dirty="0">
                <a:latin typeface="Barlow" pitchFamily="2" charset="77"/>
              </a:rPr>
              <a:t>/</a:t>
            </a:r>
            <a:r>
              <a:rPr lang="nl-NL" sz="1000" dirty="0" err="1">
                <a:latin typeface="Barlow" pitchFamily="2" charset="77"/>
              </a:rPr>
              <a:t>wp-admin</a:t>
            </a:r>
            <a:r>
              <a:rPr lang="nl-NL" sz="1000" dirty="0">
                <a:latin typeface="Barlow" pitchFamily="2" charset="77"/>
              </a:rPr>
              <a:t>/</a:t>
            </a:r>
            <a:r>
              <a:rPr lang="nl-NL" sz="1000" dirty="0" err="1">
                <a:latin typeface="Barlow" pitchFamily="2" charset="77"/>
              </a:rPr>
              <a:t>post.php?post</a:t>
            </a:r>
            <a:r>
              <a:rPr lang="nl-NL" sz="1000" dirty="0">
                <a:latin typeface="Barlow" pitchFamily="2" charset="77"/>
              </a:rPr>
              <a:t>=6307&amp;action=</a:t>
            </a:r>
            <a:r>
              <a:rPr lang="nl-NL" sz="1000" dirty="0" err="1">
                <a:latin typeface="Barlow" pitchFamily="2" charset="77"/>
              </a:rPr>
              <a:t>elementor</a:t>
            </a:r>
            <a:r>
              <a:rPr lang="nl-NL" sz="1000" dirty="0">
                <a:latin typeface="Barlow" pitchFamily="2" charset="77"/>
              </a:rPr>
              <a:t>#</a:t>
            </a:r>
          </a:p>
        </p:txBody>
      </p:sp>
      <p:sp>
        <p:nvSpPr>
          <p:cNvPr id="8" name="Google Shape;1462;p50">
            <a:extLst>
              <a:ext uri="{FF2B5EF4-FFF2-40B4-BE49-F238E27FC236}">
                <a16:creationId xmlns:a16="http://schemas.microsoft.com/office/drawing/2014/main" id="{E29FADEB-6899-0185-CA0C-FDDB309D6B1D}"/>
              </a:ext>
            </a:extLst>
          </p:cNvPr>
          <p:cNvSpPr txBox="1">
            <a:spLocks/>
          </p:cNvSpPr>
          <p:nvPr/>
        </p:nvSpPr>
        <p:spPr>
          <a:xfrm>
            <a:off x="1" y="225054"/>
            <a:ext cx="9143999" cy="396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2pPr>
            <a:lvl3pPr marR="0" lvl="2"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3pPr>
            <a:lvl4pPr marR="0" lvl="3"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4pPr>
            <a:lvl5pPr marR="0" lvl="4"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5pPr>
            <a:lvl6pPr marR="0" lvl="5"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6pPr>
            <a:lvl7pPr marR="0" lvl="6"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7pPr>
            <a:lvl8pPr marR="0" lvl="7"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8pPr>
            <a:lvl9pPr marR="0" lvl="8"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9pPr>
          </a:lstStyle>
          <a:p>
            <a:pPr algn="ctr"/>
            <a:r>
              <a:rPr lang="nl-NL" sz="3200" dirty="0">
                <a:solidFill>
                  <a:schemeClr val="dk1"/>
                </a:solidFill>
              </a:rPr>
              <a:t>WERKPROCES</a:t>
            </a:r>
          </a:p>
        </p:txBody>
      </p:sp>
    </p:spTree>
    <p:extLst>
      <p:ext uri="{BB962C8B-B14F-4D97-AF65-F5344CB8AC3E}">
        <p14:creationId xmlns:p14="http://schemas.microsoft.com/office/powerpoint/2010/main" val="159378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B1-K1-W4</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Testen software</a:t>
            </a:r>
          </a:p>
        </p:txBody>
      </p:sp>
      <p:pic>
        <p:nvPicPr>
          <p:cNvPr id="5" name="Afbeelding 4">
            <a:extLst>
              <a:ext uri="{FF2B5EF4-FFF2-40B4-BE49-F238E27FC236}">
                <a16:creationId xmlns:a16="http://schemas.microsoft.com/office/drawing/2014/main" id="{73C16755-8A4B-FBEF-549E-B6B6E4857B3B}"/>
              </a:ext>
            </a:extLst>
          </p:cNvPr>
          <p:cNvPicPr>
            <a:picLocks noChangeAspect="1"/>
          </p:cNvPicPr>
          <p:nvPr/>
        </p:nvPicPr>
        <p:blipFill>
          <a:blip r:embed="rId3"/>
          <a:stretch>
            <a:fillRect/>
          </a:stretch>
        </p:blipFill>
        <p:spPr>
          <a:xfrm>
            <a:off x="1746352" y="1627122"/>
            <a:ext cx="5651293" cy="568408"/>
          </a:xfrm>
          <a:prstGeom prst="rect">
            <a:avLst/>
          </a:prstGeom>
        </p:spPr>
      </p:pic>
      <p:pic>
        <p:nvPicPr>
          <p:cNvPr id="7" name="Afbeelding 6">
            <a:extLst>
              <a:ext uri="{FF2B5EF4-FFF2-40B4-BE49-F238E27FC236}">
                <a16:creationId xmlns:a16="http://schemas.microsoft.com/office/drawing/2014/main" id="{245C0C24-2321-F7C7-2D67-69C53C088627}"/>
              </a:ext>
            </a:extLst>
          </p:cNvPr>
          <p:cNvPicPr>
            <a:picLocks noChangeAspect="1"/>
          </p:cNvPicPr>
          <p:nvPr/>
        </p:nvPicPr>
        <p:blipFill>
          <a:blip r:embed="rId4"/>
          <a:stretch>
            <a:fillRect/>
          </a:stretch>
        </p:blipFill>
        <p:spPr>
          <a:xfrm>
            <a:off x="1746352" y="3010392"/>
            <a:ext cx="5651292" cy="1739433"/>
          </a:xfrm>
          <a:prstGeom prst="rect">
            <a:avLst/>
          </a:prstGeom>
        </p:spPr>
      </p:pic>
      <p:sp>
        <p:nvSpPr>
          <p:cNvPr id="8" name="Tekstvak 7">
            <a:extLst>
              <a:ext uri="{FF2B5EF4-FFF2-40B4-BE49-F238E27FC236}">
                <a16:creationId xmlns:a16="http://schemas.microsoft.com/office/drawing/2014/main" id="{D4FA7821-5DFE-9CBE-CDC3-9D9FD8A58303}"/>
              </a:ext>
            </a:extLst>
          </p:cNvPr>
          <p:cNvSpPr txBox="1"/>
          <p:nvPr/>
        </p:nvSpPr>
        <p:spPr>
          <a:xfrm>
            <a:off x="3252866" y="3818433"/>
            <a:ext cx="243978" cy="307777"/>
          </a:xfrm>
          <a:prstGeom prst="rect">
            <a:avLst/>
          </a:prstGeom>
          <a:noFill/>
        </p:spPr>
        <p:txBody>
          <a:bodyPr wrap="none" rtlCol="0">
            <a:spAutoFit/>
          </a:bodyPr>
          <a:lstStyle/>
          <a:p>
            <a:r>
              <a:rPr lang="nl-NL" dirty="0"/>
              <a:t>-</a:t>
            </a:r>
          </a:p>
        </p:txBody>
      </p:sp>
      <p:cxnSp>
        <p:nvCxnSpPr>
          <p:cNvPr id="10" name="Rechte verbindingslijn met pijl 9">
            <a:extLst>
              <a:ext uri="{FF2B5EF4-FFF2-40B4-BE49-F238E27FC236}">
                <a16:creationId xmlns:a16="http://schemas.microsoft.com/office/drawing/2014/main" id="{7084D134-1463-2E48-EF6C-35C479033BD2}"/>
              </a:ext>
            </a:extLst>
          </p:cNvPr>
          <p:cNvCxnSpPr>
            <a:cxnSpLocks/>
          </p:cNvCxnSpPr>
          <p:nvPr/>
        </p:nvCxnSpPr>
        <p:spPr>
          <a:xfrm>
            <a:off x="4571998" y="2662185"/>
            <a:ext cx="0" cy="4386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kstvak 10">
            <a:extLst>
              <a:ext uri="{FF2B5EF4-FFF2-40B4-BE49-F238E27FC236}">
                <a16:creationId xmlns:a16="http://schemas.microsoft.com/office/drawing/2014/main" id="{53DBEE08-6230-5D3A-43D9-97CBBA80E1D6}"/>
              </a:ext>
            </a:extLst>
          </p:cNvPr>
          <p:cNvSpPr txBox="1"/>
          <p:nvPr/>
        </p:nvSpPr>
        <p:spPr>
          <a:xfrm>
            <a:off x="2702402" y="2320280"/>
            <a:ext cx="3739192" cy="307777"/>
          </a:xfrm>
          <a:prstGeom prst="rect">
            <a:avLst/>
          </a:prstGeom>
          <a:noFill/>
        </p:spPr>
        <p:txBody>
          <a:bodyPr wrap="square" rtlCol="0">
            <a:spAutoFit/>
          </a:bodyPr>
          <a:lstStyle/>
          <a:p>
            <a:pPr algn="ctr"/>
            <a:r>
              <a:rPr lang="nl-NL" dirty="0">
                <a:latin typeface="Barlow" pitchFamily="2" charset="77"/>
              </a:rPr>
              <a:t>Scrum methode + Sprint </a:t>
            </a:r>
            <a:r>
              <a:rPr lang="nl-NL" dirty="0" err="1">
                <a:latin typeface="Barlow" pitchFamily="2" charset="77"/>
              </a:rPr>
              <a:t>Backlog</a:t>
            </a:r>
            <a:endParaRPr lang="nl-NL" dirty="0">
              <a:latin typeface="Barlow" pitchFamily="2" charset="77"/>
            </a:endParaRPr>
          </a:p>
        </p:txBody>
      </p:sp>
      <p:sp>
        <p:nvSpPr>
          <p:cNvPr id="2" name="Google Shape;1462;p50">
            <a:extLst>
              <a:ext uri="{FF2B5EF4-FFF2-40B4-BE49-F238E27FC236}">
                <a16:creationId xmlns:a16="http://schemas.microsoft.com/office/drawing/2014/main" id="{3DB89EDD-1AE8-2768-B7C7-6F54BD576624}"/>
              </a:ext>
            </a:extLst>
          </p:cNvPr>
          <p:cNvSpPr txBox="1">
            <a:spLocks/>
          </p:cNvSpPr>
          <p:nvPr/>
        </p:nvSpPr>
        <p:spPr>
          <a:xfrm>
            <a:off x="1" y="225054"/>
            <a:ext cx="9143999" cy="396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2pPr>
            <a:lvl3pPr marR="0" lvl="2"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3pPr>
            <a:lvl4pPr marR="0" lvl="3"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4pPr>
            <a:lvl5pPr marR="0" lvl="4"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5pPr>
            <a:lvl6pPr marR="0" lvl="5"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6pPr>
            <a:lvl7pPr marR="0" lvl="6"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7pPr>
            <a:lvl8pPr marR="0" lvl="7"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8pPr>
            <a:lvl9pPr marR="0" lvl="8"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9pPr>
          </a:lstStyle>
          <a:p>
            <a:pPr algn="ctr"/>
            <a:r>
              <a:rPr lang="nl-NL" sz="3200" dirty="0">
                <a:solidFill>
                  <a:schemeClr val="dk1"/>
                </a:solidFill>
              </a:rPr>
              <a:t>WERKPROCES</a:t>
            </a:r>
          </a:p>
        </p:txBody>
      </p:sp>
    </p:spTree>
    <p:extLst>
      <p:ext uri="{BB962C8B-B14F-4D97-AF65-F5344CB8AC3E}">
        <p14:creationId xmlns:p14="http://schemas.microsoft.com/office/powerpoint/2010/main" val="303977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B1-K1-W5</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3164027" y="1095702"/>
            <a:ext cx="2815944" cy="369332"/>
          </a:xfrm>
          <a:prstGeom prst="rect">
            <a:avLst/>
          </a:prstGeom>
          <a:noFill/>
        </p:spPr>
        <p:txBody>
          <a:bodyPr wrap="square" rtlCol="0">
            <a:spAutoFit/>
          </a:bodyPr>
          <a:lstStyle/>
          <a:p>
            <a:pPr algn="ctr"/>
            <a:r>
              <a:rPr lang="nl-NL" sz="1800" dirty="0">
                <a:latin typeface="Barlow" pitchFamily="2" charset="77"/>
              </a:rPr>
              <a:t>Voert verbeterstellen uit</a:t>
            </a:r>
          </a:p>
        </p:txBody>
      </p:sp>
      <p:sp>
        <p:nvSpPr>
          <p:cNvPr id="7" name="Google Shape;1462;p50">
            <a:extLst>
              <a:ext uri="{FF2B5EF4-FFF2-40B4-BE49-F238E27FC236}">
                <a16:creationId xmlns:a16="http://schemas.microsoft.com/office/drawing/2014/main" id="{AD9ACE9C-7DBA-6EA3-E0AB-83E20585B9A2}"/>
              </a:ext>
            </a:extLst>
          </p:cNvPr>
          <p:cNvSpPr txBox="1">
            <a:spLocks/>
          </p:cNvSpPr>
          <p:nvPr/>
        </p:nvSpPr>
        <p:spPr>
          <a:xfrm>
            <a:off x="1" y="225054"/>
            <a:ext cx="9143999" cy="396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2pPr>
            <a:lvl3pPr marR="0" lvl="2"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3pPr>
            <a:lvl4pPr marR="0" lvl="3"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4pPr>
            <a:lvl5pPr marR="0" lvl="4"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5pPr>
            <a:lvl6pPr marR="0" lvl="5"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6pPr>
            <a:lvl7pPr marR="0" lvl="6"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7pPr>
            <a:lvl8pPr marR="0" lvl="7"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8pPr>
            <a:lvl9pPr marR="0" lvl="8"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9pPr>
          </a:lstStyle>
          <a:p>
            <a:pPr algn="ctr"/>
            <a:r>
              <a:rPr lang="nl-NL" sz="3200" dirty="0">
                <a:solidFill>
                  <a:schemeClr val="dk1"/>
                </a:solidFill>
              </a:rPr>
              <a:t>WERKPROCES</a:t>
            </a:r>
          </a:p>
        </p:txBody>
      </p:sp>
      <p:sp>
        <p:nvSpPr>
          <p:cNvPr id="8" name="Google Shape;161;p21">
            <a:extLst>
              <a:ext uri="{FF2B5EF4-FFF2-40B4-BE49-F238E27FC236}">
                <a16:creationId xmlns:a16="http://schemas.microsoft.com/office/drawing/2014/main" id="{1285BADF-61A1-425F-DADB-AFDDD638F148}"/>
              </a:ext>
            </a:extLst>
          </p:cNvPr>
          <p:cNvSpPr txBox="1">
            <a:spLocks/>
          </p:cNvSpPr>
          <p:nvPr/>
        </p:nvSpPr>
        <p:spPr>
          <a:xfrm>
            <a:off x="984936" y="1760999"/>
            <a:ext cx="7174126" cy="338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Font typeface="Wingdings" pitchFamily="2" charset="2"/>
              <a:buChar char="§"/>
            </a:pPr>
            <a:r>
              <a:rPr lang="nl-NL" sz="2000" dirty="0">
                <a:latin typeface="Barlow" pitchFamily="2" charset="77"/>
              </a:rPr>
              <a:t>Na het testen</a:t>
            </a:r>
          </a:p>
          <a:p>
            <a:pPr marL="285750" indent="-285750">
              <a:spcBef>
                <a:spcPts val="600"/>
              </a:spcBef>
              <a:buFont typeface="Wingdings" pitchFamily="2" charset="2"/>
              <a:buChar char="§"/>
            </a:pPr>
            <a:r>
              <a:rPr lang="nl-NL" sz="2000" dirty="0">
                <a:latin typeface="Barlow" pitchFamily="2" charset="77"/>
              </a:rPr>
              <a:t>Mijn eigen verbeterstelling</a:t>
            </a:r>
          </a:p>
          <a:p>
            <a:pPr>
              <a:spcBef>
                <a:spcPts val="600"/>
              </a:spcBef>
            </a:pPr>
            <a:endParaRPr lang="nl-NL" sz="2000" dirty="0">
              <a:latin typeface="Barlow" pitchFamily="2" charset="77"/>
            </a:endParaRPr>
          </a:p>
          <a:p>
            <a:pPr marL="285750" indent="-285750">
              <a:spcBef>
                <a:spcPts val="600"/>
              </a:spcBef>
              <a:buFont typeface="Wingdings" pitchFamily="2" charset="2"/>
              <a:buChar char="§"/>
            </a:pPr>
            <a:endParaRPr lang="nl-NL" sz="2000" dirty="0">
              <a:latin typeface="Barlow" pitchFamily="2" charset="77"/>
            </a:endParaRPr>
          </a:p>
        </p:txBody>
      </p:sp>
      <p:pic>
        <p:nvPicPr>
          <p:cNvPr id="9" name="Afbeelding 8">
            <a:extLst>
              <a:ext uri="{FF2B5EF4-FFF2-40B4-BE49-F238E27FC236}">
                <a16:creationId xmlns:a16="http://schemas.microsoft.com/office/drawing/2014/main" id="{7321F49E-B4C6-B5DE-EDF1-D4F8CF1FDCB3}"/>
              </a:ext>
            </a:extLst>
          </p:cNvPr>
          <p:cNvPicPr>
            <a:picLocks noChangeAspect="1"/>
          </p:cNvPicPr>
          <p:nvPr/>
        </p:nvPicPr>
        <p:blipFill>
          <a:blip r:embed="rId3"/>
          <a:stretch>
            <a:fillRect/>
          </a:stretch>
        </p:blipFill>
        <p:spPr>
          <a:xfrm>
            <a:off x="4651541" y="1832830"/>
            <a:ext cx="4098859" cy="2634981"/>
          </a:xfrm>
          <a:prstGeom prst="rect">
            <a:avLst/>
          </a:prstGeom>
        </p:spPr>
      </p:pic>
    </p:spTree>
    <p:extLst>
      <p:ext uri="{BB962C8B-B14F-4D97-AF65-F5344CB8AC3E}">
        <p14:creationId xmlns:p14="http://schemas.microsoft.com/office/powerpoint/2010/main" val="167698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96" name="Google Shape;196;p24"/>
          <p:cNvSpPr/>
          <p:nvPr/>
        </p:nvSpPr>
        <p:spPr>
          <a:xfrm>
            <a:off x="2339381" y="1603894"/>
            <a:ext cx="4465238" cy="1935712"/>
          </a:xfrm>
          <a:prstGeom prst="rect">
            <a:avLst/>
          </a:prstGeom>
          <a:solidFill>
            <a:schemeClr val="accent1"/>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nl-NL" sz="2200" b="1" dirty="0">
                <a:solidFill>
                  <a:schemeClr val="bg1"/>
                </a:solidFill>
                <a:latin typeface="Barlow" pitchFamily="2" charset="77"/>
              </a:rPr>
              <a:t>Dankwoord</a:t>
            </a:r>
            <a:endParaRPr sz="2200" b="1" dirty="0">
              <a:solidFill>
                <a:schemeClr val="bg1"/>
              </a:solidFill>
              <a:latin typeface="Barlow" pitchFamily="2"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INHOUD</a:t>
            </a:r>
            <a:endParaRPr dirty="0"/>
          </a:p>
        </p:txBody>
      </p:sp>
      <p:sp>
        <p:nvSpPr>
          <p:cNvPr id="98" name="Google Shape;98;p15"/>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nl-NL" dirty="0"/>
              <a:t>Stagebedrijf</a:t>
            </a:r>
          </a:p>
          <a:p>
            <a:pPr marL="342900" indent="-342900">
              <a:buClr>
                <a:schemeClr val="dk1"/>
              </a:buClr>
              <a:buSzPts val="1100"/>
            </a:pPr>
            <a:r>
              <a:rPr lang="nl-NL" dirty="0"/>
              <a:t>Examenopdracht</a:t>
            </a:r>
          </a:p>
          <a:p>
            <a:pPr marL="342900" indent="-342900">
              <a:buClr>
                <a:schemeClr val="dk1"/>
              </a:buClr>
              <a:buSzPts val="1100"/>
            </a:pPr>
            <a:r>
              <a:rPr lang="nl-NL" dirty="0"/>
              <a:t>Kerntaken en Werkprocessen </a:t>
            </a:r>
          </a:p>
          <a:p>
            <a:pPr marL="342900" indent="-342900">
              <a:buClr>
                <a:schemeClr val="dk1"/>
              </a:buClr>
              <a:buSzPts val="1100"/>
            </a:pPr>
            <a:r>
              <a:rPr lang="nl-NL" dirty="0"/>
              <a:t>Dankwoord</a:t>
            </a:r>
          </a:p>
          <a:p>
            <a:pPr marL="342900" indent="-342900">
              <a:buClr>
                <a:schemeClr val="dk1"/>
              </a:buClr>
              <a:buSzPts val="1100"/>
            </a:pPr>
            <a:endParaRPr lang="nl-NL" dirty="0"/>
          </a:p>
        </p:txBody>
      </p:sp>
      <p:sp>
        <p:nvSpPr>
          <p:cNvPr id="100" name="Google Shape;100;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6" name="Google Shape;734;p49">
            <a:extLst>
              <a:ext uri="{FF2B5EF4-FFF2-40B4-BE49-F238E27FC236}">
                <a16:creationId xmlns:a16="http://schemas.microsoft.com/office/drawing/2014/main" id="{B4DD4231-EA59-725E-37DB-35D9504EBB9A}"/>
              </a:ext>
            </a:extLst>
          </p:cNvPr>
          <p:cNvGrpSpPr/>
          <p:nvPr/>
        </p:nvGrpSpPr>
        <p:grpSpPr>
          <a:xfrm>
            <a:off x="8176773" y="587100"/>
            <a:ext cx="331662" cy="419450"/>
            <a:chOff x="584925" y="238125"/>
            <a:chExt cx="415200" cy="525100"/>
          </a:xfrm>
        </p:grpSpPr>
        <p:sp>
          <p:nvSpPr>
            <p:cNvPr id="7" name="Google Shape;735;p49">
              <a:extLst>
                <a:ext uri="{FF2B5EF4-FFF2-40B4-BE49-F238E27FC236}">
                  <a16:creationId xmlns:a16="http://schemas.microsoft.com/office/drawing/2014/main" id="{6C697433-C2C2-3241-C236-060B539BA2A2}"/>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6;p49">
              <a:extLst>
                <a:ext uri="{FF2B5EF4-FFF2-40B4-BE49-F238E27FC236}">
                  <a16:creationId xmlns:a16="http://schemas.microsoft.com/office/drawing/2014/main" id="{EDE0FAF2-0B47-8742-81A4-B04F62C3ED18}"/>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7;p49">
              <a:extLst>
                <a:ext uri="{FF2B5EF4-FFF2-40B4-BE49-F238E27FC236}">
                  <a16:creationId xmlns:a16="http://schemas.microsoft.com/office/drawing/2014/main" id="{6E478AEA-8148-B901-3C1E-F1112C6E861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8;p49">
              <a:extLst>
                <a:ext uri="{FF2B5EF4-FFF2-40B4-BE49-F238E27FC236}">
                  <a16:creationId xmlns:a16="http://schemas.microsoft.com/office/drawing/2014/main" id="{B2609887-8F47-3EB8-24CF-95D17010BFC3}"/>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9;p49">
              <a:extLst>
                <a:ext uri="{FF2B5EF4-FFF2-40B4-BE49-F238E27FC236}">
                  <a16:creationId xmlns:a16="http://schemas.microsoft.com/office/drawing/2014/main" id="{F38E93BE-521F-4ED6-90F5-A0407F00B310}"/>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0;p49">
              <a:extLst>
                <a:ext uri="{FF2B5EF4-FFF2-40B4-BE49-F238E27FC236}">
                  <a16:creationId xmlns:a16="http://schemas.microsoft.com/office/drawing/2014/main" id="{279DECF9-450D-FAD6-9830-9DA54D53400E}"/>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Stagebedrijf</a:t>
            </a:r>
            <a:endParaRPr dirty="0"/>
          </a:p>
        </p:txBody>
      </p:sp>
      <p:sp>
        <p:nvSpPr>
          <p:cNvPr id="7" name="Google Shape;98;p15">
            <a:extLst>
              <a:ext uri="{FF2B5EF4-FFF2-40B4-BE49-F238E27FC236}">
                <a16:creationId xmlns:a16="http://schemas.microsoft.com/office/drawing/2014/main" id="{05F9C58A-1778-0830-12CA-C2799E499561}"/>
              </a:ext>
            </a:extLst>
          </p:cNvPr>
          <p:cNvSpPr txBox="1">
            <a:spLocks noGrp="1"/>
          </p:cNvSpPr>
          <p:nvPr>
            <p:ph type="body" idx="1"/>
          </p:nvPr>
        </p:nvSpPr>
        <p:spPr>
          <a:xfrm>
            <a:off x="1576274" y="1397700"/>
            <a:ext cx="7174125" cy="3382500"/>
          </a:xfrm>
          <a:prstGeom prst="rect">
            <a:avLst/>
          </a:prstGeom>
        </p:spPr>
        <p:txBody>
          <a:bodyPr spcFirstLastPara="1" wrap="square" lIns="91425" tIns="91425" rIns="91425" bIns="91425" anchor="t" anchorCtr="0">
            <a:noAutofit/>
          </a:bodyPr>
          <a:lstStyle/>
          <a:p>
            <a:pPr marL="342900" indent="-342900">
              <a:buClr>
                <a:schemeClr val="dk1"/>
              </a:buClr>
              <a:buSzPct val="100000"/>
              <a:buFont typeface="Wingdings" pitchFamily="2" charset="2"/>
              <a:buChar char="§"/>
            </a:pPr>
            <a:r>
              <a:rPr lang="nl-NL" sz="2000" dirty="0"/>
              <a:t>E-Expansion</a:t>
            </a:r>
          </a:p>
          <a:p>
            <a:pPr marL="342900" indent="-342900">
              <a:buClr>
                <a:schemeClr val="dk1"/>
              </a:buClr>
              <a:buSzPct val="100000"/>
              <a:buFont typeface="Wingdings" pitchFamily="2" charset="2"/>
              <a:buChar char="§"/>
            </a:pPr>
            <a:r>
              <a:rPr lang="nl-NL" sz="2000" dirty="0"/>
              <a:t>Website designs en development</a:t>
            </a:r>
          </a:p>
          <a:p>
            <a:pPr marL="342900" indent="-342900">
              <a:buClr>
                <a:schemeClr val="dk1"/>
              </a:buClr>
              <a:buSzPct val="100000"/>
              <a:buFont typeface="Wingdings" pitchFamily="2" charset="2"/>
              <a:buChar char="§"/>
            </a:pPr>
            <a:r>
              <a:rPr lang="nl-NL" sz="2000" dirty="0"/>
              <a:t>Hosting </a:t>
            </a:r>
          </a:p>
          <a:p>
            <a:pPr marL="342900" indent="-342900">
              <a:buClr>
                <a:schemeClr val="dk1"/>
              </a:buClr>
              <a:buSzPct val="100000"/>
              <a:buFont typeface="Wingdings" pitchFamily="2" charset="2"/>
              <a:buChar char="§"/>
            </a:pPr>
            <a:r>
              <a:rPr lang="nl-NL" sz="2000" dirty="0"/>
              <a:t>Onderhoud</a:t>
            </a:r>
          </a:p>
          <a:p>
            <a:pPr marL="342900" indent="-342900">
              <a:buClr>
                <a:schemeClr val="dk1"/>
              </a:buClr>
              <a:buSzPct val="100000"/>
              <a:buFont typeface="Wingdings" pitchFamily="2" charset="2"/>
              <a:buChar char="§"/>
            </a:pPr>
            <a:r>
              <a:rPr lang="nl-NL" sz="2000" dirty="0"/>
              <a:t>Marketing- en media strategieën</a:t>
            </a:r>
          </a:p>
          <a:p>
            <a:pPr marL="342900" indent="-342900">
              <a:buClr>
                <a:schemeClr val="dk1"/>
              </a:buClr>
              <a:buSzPts val="1100"/>
            </a:pPr>
            <a:endParaRPr lang="nl-NL" sz="2000" dirty="0"/>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 name="Google Shape;909;p49">
            <a:extLst>
              <a:ext uri="{FF2B5EF4-FFF2-40B4-BE49-F238E27FC236}">
                <a16:creationId xmlns:a16="http://schemas.microsoft.com/office/drawing/2014/main" id="{08C83517-BD42-FB28-8BF3-9BFC9F16D4D1}"/>
              </a:ext>
            </a:extLst>
          </p:cNvPr>
          <p:cNvGrpSpPr/>
          <p:nvPr/>
        </p:nvGrpSpPr>
        <p:grpSpPr>
          <a:xfrm>
            <a:off x="8179897" y="652931"/>
            <a:ext cx="343364" cy="287788"/>
            <a:chOff x="2599825" y="3689700"/>
            <a:chExt cx="429850" cy="360275"/>
          </a:xfrm>
        </p:grpSpPr>
        <p:sp>
          <p:nvSpPr>
            <p:cNvPr id="3" name="Google Shape;910;p49">
              <a:extLst>
                <a:ext uri="{FF2B5EF4-FFF2-40B4-BE49-F238E27FC236}">
                  <a16:creationId xmlns:a16="http://schemas.microsoft.com/office/drawing/2014/main" id="{F96CD061-7214-C8ED-E7BE-30CADAB3713B}"/>
                </a:ext>
              </a:extLst>
            </p:cNvPr>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1;p49">
              <a:extLst>
                <a:ext uri="{FF2B5EF4-FFF2-40B4-BE49-F238E27FC236}">
                  <a16:creationId xmlns:a16="http://schemas.microsoft.com/office/drawing/2014/main" id="{5483980A-C6B4-9261-1D7A-BF18B0A9B068}"/>
                </a:ext>
              </a:extLst>
            </p:cNvPr>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fbeelding 7">
            <a:extLst>
              <a:ext uri="{FF2B5EF4-FFF2-40B4-BE49-F238E27FC236}">
                <a16:creationId xmlns:a16="http://schemas.microsoft.com/office/drawing/2014/main" id="{99B4FD55-B14E-DB11-B760-360103D054B8}"/>
              </a:ext>
            </a:extLst>
          </p:cNvPr>
          <p:cNvPicPr>
            <a:picLocks noChangeAspect="1"/>
          </p:cNvPicPr>
          <p:nvPr/>
        </p:nvPicPr>
        <p:blipFill>
          <a:blip r:embed="rId3"/>
          <a:stretch>
            <a:fillRect/>
          </a:stretch>
        </p:blipFill>
        <p:spPr>
          <a:xfrm>
            <a:off x="6576452" y="2201386"/>
            <a:ext cx="1775127" cy="17751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2" name="Google Shape;162;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Examenopdracht</a:t>
            </a:r>
            <a:endParaRPr dirty="0"/>
          </a:p>
        </p:txBody>
      </p:sp>
      <p:sp>
        <p:nvSpPr>
          <p:cNvPr id="161" name="Google Shape;161;p21"/>
          <p:cNvSpPr txBox="1">
            <a:spLocks noGrp="1"/>
          </p:cNvSpPr>
          <p:nvPr>
            <p:ph type="body" idx="1"/>
          </p:nvPr>
        </p:nvSpPr>
        <p:spPr>
          <a:xfrm>
            <a:off x="1576274" y="1367175"/>
            <a:ext cx="7174125" cy="3382500"/>
          </a:xfrm>
          <a:prstGeom prst="rect">
            <a:avLst/>
          </a:prstGeom>
        </p:spPr>
        <p:txBody>
          <a:bodyPr spcFirstLastPara="1" wrap="square" lIns="91425" tIns="91425" rIns="91425" bIns="91425" anchor="t" anchorCtr="0">
            <a:noAutofit/>
          </a:bodyPr>
          <a:lstStyle/>
          <a:p>
            <a:pPr marL="342900" indent="-342900">
              <a:buClr>
                <a:schemeClr val="tx1"/>
              </a:buClr>
              <a:buSzPct val="100000"/>
              <a:buFont typeface="Wingdings" pitchFamily="2" charset="2"/>
              <a:buChar char="§"/>
            </a:pPr>
            <a:r>
              <a:rPr lang="nl-NL" sz="2000" dirty="0"/>
              <a:t>Plaswekker </a:t>
            </a:r>
            <a:r>
              <a:rPr lang="nl-NL" sz="2000" dirty="0" err="1"/>
              <a:t>Vergelijker</a:t>
            </a:r>
            <a:r>
              <a:rPr lang="nl-NL" sz="2000" dirty="0"/>
              <a:t> </a:t>
            </a:r>
            <a:r>
              <a:rPr lang="nl-NL" sz="2000" dirty="0" err="1"/>
              <a:t>Redesign</a:t>
            </a:r>
            <a:endParaRPr lang="nl-NL" sz="2000" dirty="0"/>
          </a:p>
          <a:p>
            <a:pPr marL="342900" indent="-342900">
              <a:buClr>
                <a:schemeClr val="tx1"/>
              </a:buClr>
              <a:buSzPct val="100000"/>
              <a:buFont typeface="Wingdings" pitchFamily="2" charset="2"/>
              <a:buChar char="§"/>
            </a:pPr>
            <a:r>
              <a:rPr lang="nl-NL" sz="2000" dirty="0"/>
              <a:t>Formulier</a:t>
            </a:r>
          </a:p>
          <a:p>
            <a:pPr marL="342900" indent="-342900">
              <a:buClr>
                <a:schemeClr val="tx1"/>
              </a:buClr>
              <a:buSzPct val="100000"/>
              <a:buFont typeface="Wingdings" pitchFamily="2" charset="2"/>
              <a:buChar char="§"/>
            </a:pPr>
            <a:endParaRPr lang="nl-NL" sz="2000" dirty="0"/>
          </a:p>
          <a:p>
            <a:pPr marL="0" indent="0">
              <a:buClr>
                <a:schemeClr val="tx1"/>
              </a:buClr>
              <a:buSzPct val="100000"/>
              <a:buNone/>
            </a:pPr>
            <a:endParaRPr lang="nl-NL" sz="2000" dirty="0"/>
          </a:p>
        </p:txBody>
      </p:sp>
      <p:sp>
        <p:nvSpPr>
          <p:cNvPr id="164" name="Google Shape;164;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6" name="Afbeelding 5">
            <a:extLst>
              <a:ext uri="{FF2B5EF4-FFF2-40B4-BE49-F238E27FC236}">
                <a16:creationId xmlns:a16="http://schemas.microsoft.com/office/drawing/2014/main" id="{C53C3647-2F98-A4D1-1858-8A731C5411FF}"/>
              </a:ext>
            </a:extLst>
          </p:cNvPr>
          <p:cNvPicPr>
            <a:picLocks noChangeAspect="1"/>
          </p:cNvPicPr>
          <p:nvPr/>
        </p:nvPicPr>
        <p:blipFill>
          <a:blip r:embed="rId4"/>
          <a:stretch>
            <a:fillRect/>
          </a:stretch>
        </p:blipFill>
        <p:spPr>
          <a:xfrm>
            <a:off x="6165855" y="2460747"/>
            <a:ext cx="2305046" cy="955750"/>
          </a:xfrm>
          <a:prstGeom prst="rect">
            <a:avLst/>
          </a:prstGeom>
        </p:spPr>
      </p:pic>
      <p:grpSp>
        <p:nvGrpSpPr>
          <p:cNvPr id="2" name="Google Shape;783;p49">
            <a:extLst>
              <a:ext uri="{FF2B5EF4-FFF2-40B4-BE49-F238E27FC236}">
                <a16:creationId xmlns:a16="http://schemas.microsoft.com/office/drawing/2014/main" id="{93E4E3B5-CF39-AF9A-83DD-57FC8791D292}"/>
              </a:ext>
            </a:extLst>
          </p:cNvPr>
          <p:cNvGrpSpPr/>
          <p:nvPr/>
        </p:nvGrpSpPr>
        <p:grpSpPr>
          <a:xfrm>
            <a:off x="8172899" y="596116"/>
            <a:ext cx="331662" cy="401417"/>
            <a:chOff x="584925" y="922575"/>
            <a:chExt cx="415200" cy="502525"/>
          </a:xfrm>
        </p:grpSpPr>
        <p:sp>
          <p:nvSpPr>
            <p:cNvPr id="3" name="Google Shape;784;p49">
              <a:extLst>
                <a:ext uri="{FF2B5EF4-FFF2-40B4-BE49-F238E27FC236}">
                  <a16:creationId xmlns:a16="http://schemas.microsoft.com/office/drawing/2014/main" id="{26185A6F-A9C7-5C51-8012-F4CE38FE1078}"/>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5;p49">
              <a:extLst>
                <a:ext uri="{FF2B5EF4-FFF2-40B4-BE49-F238E27FC236}">
                  <a16:creationId xmlns:a16="http://schemas.microsoft.com/office/drawing/2014/main" id="{221A2EDD-F4D8-8C5D-B91A-6B8D03168D60}"/>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6;p49">
              <a:extLst>
                <a:ext uri="{FF2B5EF4-FFF2-40B4-BE49-F238E27FC236}">
                  <a16:creationId xmlns:a16="http://schemas.microsoft.com/office/drawing/2014/main" id="{3820B769-E6AB-EC44-04BD-AA043A4F56BA}"/>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REDESIGN</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0" y="755864"/>
            <a:ext cx="4572001" cy="369332"/>
          </a:xfrm>
          <a:prstGeom prst="rect">
            <a:avLst/>
          </a:prstGeom>
          <a:noFill/>
        </p:spPr>
        <p:txBody>
          <a:bodyPr wrap="square" rtlCol="0">
            <a:spAutoFit/>
          </a:bodyPr>
          <a:lstStyle/>
          <a:p>
            <a:pPr algn="ctr"/>
            <a:r>
              <a:rPr lang="nl-NL" sz="1800" dirty="0">
                <a:latin typeface="Barlow" pitchFamily="2" charset="77"/>
              </a:rPr>
              <a:t>Oud</a:t>
            </a:r>
          </a:p>
        </p:txBody>
      </p:sp>
      <p:sp>
        <p:nvSpPr>
          <p:cNvPr id="5" name="Tekstvak 4">
            <a:extLst>
              <a:ext uri="{FF2B5EF4-FFF2-40B4-BE49-F238E27FC236}">
                <a16:creationId xmlns:a16="http://schemas.microsoft.com/office/drawing/2014/main" id="{318DBC4F-4B99-867B-03A3-EA9D8A07D1C3}"/>
              </a:ext>
            </a:extLst>
          </p:cNvPr>
          <p:cNvSpPr txBox="1"/>
          <p:nvPr/>
        </p:nvSpPr>
        <p:spPr>
          <a:xfrm>
            <a:off x="4478896" y="763583"/>
            <a:ext cx="4572001" cy="369332"/>
          </a:xfrm>
          <a:prstGeom prst="rect">
            <a:avLst/>
          </a:prstGeom>
          <a:noFill/>
        </p:spPr>
        <p:txBody>
          <a:bodyPr wrap="square" rtlCol="0">
            <a:spAutoFit/>
          </a:bodyPr>
          <a:lstStyle/>
          <a:p>
            <a:pPr algn="ctr"/>
            <a:r>
              <a:rPr lang="nl-NL" sz="1800" dirty="0">
                <a:latin typeface="Barlow" pitchFamily="2" charset="77"/>
              </a:rPr>
              <a:t>Nieuw</a:t>
            </a:r>
          </a:p>
        </p:txBody>
      </p:sp>
      <p:pic>
        <p:nvPicPr>
          <p:cNvPr id="11" name="Afbeelding 10" descr="Afbeelding met Website&#10;&#10;Automatisch gegenereerde beschrijving">
            <a:extLst>
              <a:ext uri="{FF2B5EF4-FFF2-40B4-BE49-F238E27FC236}">
                <a16:creationId xmlns:a16="http://schemas.microsoft.com/office/drawing/2014/main" id="{D68D32B3-0F15-4BB0-86CE-AF7CD548D402}"/>
              </a:ext>
            </a:extLst>
          </p:cNvPr>
          <p:cNvPicPr>
            <a:picLocks noChangeAspect="1"/>
          </p:cNvPicPr>
          <p:nvPr/>
        </p:nvPicPr>
        <p:blipFill>
          <a:blip r:embed="rId3"/>
          <a:stretch>
            <a:fillRect/>
          </a:stretch>
        </p:blipFill>
        <p:spPr>
          <a:xfrm>
            <a:off x="525257" y="1188856"/>
            <a:ext cx="3521485" cy="3303563"/>
          </a:xfrm>
          <a:prstGeom prst="rect">
            <a:avLst/>
          </a:prstGeom>
          <a:effectLst>
            <a:outerShdw blurRad="412897" dist="38100" algn="tl" rotWithShape="0">
              <a:prstClr val="black">
                <a:alpha val="29632"/>
              </a:prstClr>
            </a:outerShdw>
          </a:effectLst>
        </p:spPr>
      </p:pic>
      <p:pic>
        <p:nvPicPr>
          <p:cNvPr id="18" name="Afbeelding 17" descr="Afbeelding met Website&#10;&#10;Automatisch gegenereerde beschrijving">
            <a:extLst>
              <a:ext uri="{FF2B5EF4-FFF2-40B4-BE49-F238E27FC236}">
                <a16:creationId xmlns:a16="http://schemas.microsoft.com/office/drawing/2014/main" id="{F53C531A-5E1E-1030-2F45-BDB549F5D8B1}"/>
              </a:ext>
            </a:extLst>
          </p:cNvPr>
          <p:cNvPicPr>
            <a:picLocks noChangeAspect="1"/>
          </p:cNvPicPr>
          <p:nvPr/>
        </p:nvPicPr>
        <p:blipFill>
          <a:blip r:embed="rId4"/>
          <a:stretch>
            <a:fillRect/>
          </a:stretch>
        </p:blipFill>
        <p:spPr>
          <a:xfrm>
            <a:off x="4571998" y="1188856"/>
            <a:ext cx="4385798" cy="3103688"/>
          </a:xfrm>
          <a:prstGeom prst="rect">
            <a:avLst/>
          </a:prstGeom>
          <a:effectLst>
            <a:outerShdw blurRad="406400" dist="38100" algn="tl" rotWithShape="0">
              <a:prstClr val="black">
                <a:alpha val="3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462" name="Google Shape;1462;p50"/>
          <p:cNvSpPr txBox="1">
            <a:spLocks noGrp="1"/>
          </p:cNvSpPr>
          <p:nvPr>
            <p:ph type="title" idx="4294967295"/>
          </p:nvPr>
        </p:nvSpPr>
        <p:spPr>
          <a:xfrm>
            <a:off x="1" y="195237"/>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FORMULIER</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313073"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437101" y="992619"/>
            <a:ext cx="3341078" cy="369332"/>
          </a:xfrm>
          <a:prstGeom prst="rect">
            <a:avLst/>
          </a:prstGeom>
          <a:noFill/>
        </p:spPr>
        <p:txBody>
          <a:bodyPr wrap="square" rtlCol="0">
            <a:spAutoFit/>
          </a:bodyPr>
          <a:lstStyle/>
          <a:p>
            <a:pPr algn="ctr"/>
            <a:r>
              <a:rPr lang="nl-NL" sz="1800" dirty="0">
                <a:latin typeface="Barlow" pitchFamily="2" charset="77"/>
              </a:rPr>
              <a:t>Ontwerp</a:t>
            </a:r>
          </a:p>
        </p:txBody>
      </p:sp>
      <p:pic>
        <p:nvPicPr>
          <p:cNvPr id="2" name="Afbeelding 1">
            <a:extLst>
              <a:ext uri="{FF2B5EF4-FFF2-40B4-BE49-F238E27FC236}">
                <a16:creationId xmlns:a16="http://schemas.microsoft.com/office/drawing/2014/main" id="{D6AF9768-69DE-BC0A-5743-6B2797E39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01" y="1335802"/>
            <a:ext cx="3341077" cy="1103522"/>
          </a:xfrm>
          <a:prstGeom prst="rect">
            <a:avLst/>
          </a:prstGeom>
        </p:spPr>
      </p:pic>
      <p:pic>
        <p:nvPicPr>
          <p:cNvPr id="7" name="Afbeelding 6">
            <a:extLst>
              <a:ext uri="{FF2B5EF4-FFF2-40B4-BE49-F238E27FC236}">
                <a16:creationId xmlns:a16="http://schemas.microsoft.com/office/drawing/2014/main" id="{ADA08D59-F04B-3399-D895-E545F9DCF4D1}"/>
              </a:ext>
            </a:extLst>
          </p:cNvPr>
          <p:cNvPicPr>
            <a:picLocks noChangeAspect="1"/>
          </p:cNvPicPr>
          <p:nvPr/>
        </p:nvPicPr>
        <p:blipFill>
          <a:blip r:embed="rId4"/>
          <a:stretch>
            <a:fillRect/>
          </a:stretch>
        </p:blipFill>
        <p:spPr>
          <a:xfrm>
            <a:off x="5009105" y="1361951"/>
            <a:ext cx="3870214" cy="719159"/>
          </a:xfrm>
          <a:prstGeom prst="rect">
            <a:avLst/>
          </a:prstGeom>
        </p:spPr>
      </p:pic>
      <p:sp>
        <p:nvSpPr>
          <p:cNvPr id="8" name="Tekstvak 7">
            <a:extLst>
              <a:ext uri="{FF2B5EF4-FFF2-40B4-BE49-F238E27FC236}">
                <a16:creationId xmlns:a16="http://schemas.microsoft.com/office/drawing/2014/main" id="{279FA8EF-1032-076E-9570-2119B1D89324}"/>
              </a:ext>
            </a:extLst>
          </p:cNvPr>
          <p:cNvSpPr txBox="1"/>
          <p:nvPr/>
        </p:nvSpPr>
        <p:spPr>
          <a:xfrm>
            <a:off x="4658212" y="992619"/>
            <a:ext cx="4572001" cy="369332"/>
          </a:xfrm>
          <a:prstGeom prst="rect">
            <a:avLst/>
          </a:prstGeom>
          <a:noFill/>
        </p:spPr>
        <p:txBody>
          <a:bodyPr wrap="square" rtlCol="0">
            <a:spAutoFit/>
          </a:bodyPr>
          <a:lstStyle/>
          <a:p>
            <a:pPr algn="ctr"/>
            <a:r>
              <a:rPr lang="nl-NL" sz="1800" dirty="0">
                <a:latin typeface="Barlow" pitchFamily="2" charset="77"/>
              </a:rPr>
              <a:t>Na het coderen</a:t>
            </a:r>
          </a:p>
        </p:txBody>
      </p:sp>
      <p:sp>
        <p:nvSpPr>
          <p:cNvPr id="9" name="Tekstvak 8">
            <a:extLst>
              <a:ext uri="{FF2B5EF4-FFF2-40B4-BE49-F238E27FC236}">
                <a16:creationId xmlns:a16="http://schemas.microsoft.com/office/drawing/2014/main" id="{D9234673-6605-C167-0887-4FCCE10FFEF6}"/>
              </a:ext>
            </a:extLst>
          </p:cNvPr>
          <p:cNvSpPr txBox="1"/>
          <p:nvPr/>
        </p:nvSpPr>
        <p:spPr>
          <a:xfrm>
            <a:off x="2125227" y="2870107"/>
            <a:ext cx="4572001" cy="369332"/>
          </a:xfrm>
          <a:prstGeom prst="rect">
            <a:avLst/>
          </a:prstGeom>
          <a:noFill/>
        </p:spPr>
        <p:txBody>
          <a:bodyPr wrap="square" rtlCol="0">
            <a:spAutoFit/>
          </a:bodyPr>
          <a:lstStyle/>
          <a:p>
            <a:pPr algn="ctr"/>
            <a:r>
              <a:rPr lang="nl-NL" sz="1800" dirty="0" err="1">
                <a:latin typeface="Barlow" pitchFamily="2" charset="77"/>
              </a:rPr>
              <a:t>Elementor</a:t>
            </a:r>
            <a:endParaRPr lang="nl-NL" sz="1800" dirty="0">
              <a:latin typeface="Barlow" pitchFamily="2" charset="77"/>
            </a:endParaRPr>
          </a:p>
        </p:txBody>
      </p:sp>
      <p:pic>
        <p:nvPicPr>
          <p:cNvPr id="12" name="Afbeelding 11">
            <a:extLst>
              <a:ext uri="{FF2B5EF4-FFF2-40B4-BE49-F238E27FC236}">
                <a16:creationId xmlns:a16="http://schemas.microsoft.com/office/drawing/2014/main" id="{A8041CA8-E56C-490E-D5A2-C6AF3D47F524}"/>
              </a:ext>
            </a:extLst>
          </p:cNvPr>
          <p:cNvPicPr>
            <a:picLocks noChangeAspect="1"/>
          </p:cNvPicPr>
          <p:nvPr/>
        </p:nvPicPr>
        <p:blipFill>
          <a:blip r:embed="rId5"/>
          <a:stretch>
            <a:fillRect/>
          </a:stretch>
        </p:blipFill>
        <p:spPr>
          <a:xfrm>
            <a:off x="2193107" y="3176458"/>
            <a:ext cx="4436243" cy="1583598"/>
          </a:xfrm>
          <a:prstGeom prst="rect">
            <a:avLst/>
          </a:prstGeom>
        </p:spPr>
      </p:pic>
      <p:cxnSp>
        <p:nvCxnSpPr>
          <p:cNvPr id="14" name="Rechte verbindingslijn met pijl 13">
            <a:extLst>
              <a:ext uri="{FF2B5EF4-FFF2-40B4-BE49-F238E27FC236}">
                <a16:creationId xmlns:a16="http://schemas.microsoft.com/office/drawing/2014/main" id="{BF9A938F-CBDC-2A41-4296-F7275A5B0FBF}"/>
              </a:ext>
            </a:extLst>
          </p:cNvPr>
          <p:cNvCxnSpPr/>
          <p:nvPr/>
        </p:nvCxnSpPr>
        <p:spPr>
          <a:xfrm>
            <a:off x="3938954" y="1721530"/>
            <a:ext cx="874206"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21BD5E7-126B-2B4D-4BFA-53C57ABA4C40}"/>
              </a:ext>
            </a:extLst>
          </p:cNvPr>
          <p:cNvCxnSpPr>
            <a:cxnSpLocks/>
          </p:cNvCxnSpPr>
          <p:nvPr/>
        </p:nvCxnSpPr>
        <p:spPr>
          <a:xfrm flipH="1">
            <a:off x="4813160" y="2478889"/>
            <a:ext cx="462228" cy="3472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6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Kerntaken</a:t>
            </a:r>
            <a:r>
              <a:rPr lang="en" dirty="0"/>
              <a:t> </a:t>
            </a:r>
            <a:r>
              <a:rPr lang="en" dirty="0" err="1"/>
              <a:t>en</a:t>
            </a:r>
            <a:r>
              <a:rPr lang="en" dirty="0"/>
              <a:t> </a:t>
            </a:r>
            <a:r>
              <a:rPr lang="en" dirty="0" err="1"/>
              <a:t>Werkprocessen</a:t>
            </a:r>
            <a:endParaRPr dirty="0"/>
          </a:p>
        </p:txBody>
      </p:sp>
      <p:sp>
        <p:nvSpPr>
          <p:cNvPr id="202" name="Google Shape;202;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2" name="Google Shape;912;p49">
            <a:extLst>
              <a:ext uri="{FF2B5EF4-FFF2-40B4-BE49-F238E27FC236}">
                <a16:creationId xmlns:a16="http://schemas.microsoft.com/office/drawing/2014/main" id="{7D2F5EB4-0F29-FD12-659B-DFAA95A34640}"/>
              </a:ext>
            </a:extLst>
          </p:cNvPr>
          <p:cNvGrpSpPr/>
          <p:nvPr/>
        </p:nvGrpSpPr>
        <p:grpSpPr>
          <a:xfrm>
            <a:off x="8199331" y="625056"/>
            <a:ext cx="310214" cy="323873"/>
            <a:chOff x="3294650" y="3652450"/>
            <a:chExt cx="388350" cy="405450"/>
          </a:xfrm>
        </p:grpSpPr>
        <p:sp>
          <p:nvSpPr>
            <p:cNvPr id="3" name="Google Shape;913;p49">
              <a:extLst>
                <a:ext uri="{FF2B5EF4-FFF2-40B4-BE49-F238E27FC236}">
                  <a16:creationId xmlns:a16="http://schemas.microsoft.com/office/drawing/2014/main" id="{FD032585-4738-AC5C-A4A8-AB448C25AFF5}"/>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4;p49">
              <a:extLst>
                <a:ext uri="{FF2B5EF4-FFF2-40B4-BE49-F238E27FC236}">
                  <a16:creationId xmlns:a16="http://schemas.microsoft.com/office/drawing/2014/main" id="{1C46EE02-7830-00B5-69BD-AD0FB880D485}"/>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5;p49">
              <a:extLst>
                <a:ext uri="{FF2B5EF4-FFF2-40B4-BE49-F238E27FC236}">
                  <a16:creationId xmlns:a16="http://schemas.microsoft.com/office/drawing/2014/main" id="{BAE52A93-1B57-CB9B-0657-9585DEC81C18}"/>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1;p21">
            <a:extLst>
              <a:ext uri="{FF2B5EF4-FFF2-40B4-BE49-F238E27FC236}">
                <a16:creationId xmlns:a16="http://schemas.microsoft.com/office/drawing/2014/main" id="{48EF8D08-0281-702D-30E0-FD7D43211615}"/>
              </a:ext>
            </a:extLst>
          </p:cNvPr>
          <p:cNvSpPr txBox="1">
            <a:spLocks/>
          </p:cNvSpPr>
          <p:nvPr/>
        </p:nvSpPr>
        <p:spPr>
          <a:xfrm>
            <a:off x="1576274" y="1367175"/>
            <a:ext cx="7174126" cy="338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600"/>
              </a:spcBef>
              <a:buFont typeface="Wingdings" pitchFamily="2" charset="2"/>
              <a:buChar char="§"/>
            </a:pPr>
            <a:r>
              <a:rPr lang="nl-NL" sz="2000" dirty="0">
                <a:latin typeface="Barlow" pitchFamily="2" charset="77"/>
              </a:rPr>
              <a:t>Kerntaken</a:t>
            </a:r>
          </a:p>
          <a:p>
            <a:pPr marL="285750" indent="-285750">
              <a:spcBef>
                <a:spcPts val="600"/>
              </a:spcBef>
              <a:buFont typeface="Wingdings" pitchFamily="2" charset="2"/>
              <a:buChar char="§"/>
            </a:pPr>
            <a:r>
              <a:rPr lang="nl-NL" sz="2000" dirty="0">
                <a:latin typeface="Barlow" pitchFamily="2" charset="77"/>
              </a:rPr>
              <a:t>Werkprocessen </a:t>
            </a:r>
          </a:p>
        </p:txBody>
      </p:sp>
      <p:grpSp>
        <p:nvGrpSpPr>
          <p:cNvPr id="7" name="Google Shape;1067;p50">
            <a:extLst>
              <a:ext uri="{FF2B5EF4-FFF2-40B4-BE49-F238E27FC236}">
                <a16:creationId xmlns:a16="http://schemas.microsoft.com/office/drawing/2014/main" id="{5A47DE3F-2455-D7A9-87ED-7D947D90450F}"/>
              </a:ext>
            </a:extLst>
          </p:cNvPr>
          <p:cNvGrpSpPr/>
          <p:nvPr/>
        </p:nvGrpSpPr>
        <p:grpSpPr>
          <a:xfrm rot="5400000">
            <a:off x="5781493" y="2020311"/>
            <a:ext cx="2532787" cy="2532641"/>
            <a:chOff x="4103687" y="1439862"/>
            <a:chExt cx="3986212" cy="3986211"/>
          </a:xfrm>
          <a:effectLst>
            <a:outerShdw blurRad="50800" dist="38100" dir="2700000" sx="103546" sy="103546" algn="tl" rotWithShape="0">
              <a:prstClr val="black">
                <a:alpha val="40000"/>
              </a:prstClr>
            </a:outerShdw>
          </a:effectLst>
        </p:grpSpPr>
        <p:sp>
          <p:nvSpPr>
            <p:cNvPr id="8" name="Google Shape;1068;p50">
              <a:extLst>
                <a:ext uri="{FF2B5EF4-FFF2-40B4-BE49-F238E27FC236}">
                  <a16:creationId xmlns:a16="http://schemas.microsoft.com/office/drawing/2014/main" id="{FE2997DD-30E4-C19C-1C12-DE46FD268A83}"/>
                </a:ext>
              </a:extLst>
            </p:cNvPr>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69;p50">
              <a:extLst>
                <a:ext uri="{FF2B5EF4-FFF2-40B4-BE49-F238E27FC236}">
                  <a16:creationId xmlns:a16="http://schemas.microsoft.com/office/drawing/2014/main" id="{FAE02E35-A9D4-FEC2-D35E-4DCC2EA8E306}"/>
                </a:ext>
              </a:extLst>
            </p:cNvPr>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Rechthoek 10">
            <a:extLst>
              <a:ext uri="{FF2B5EF4-FFF2-40B4-BE49-F238E27FC236}">
                <a16:creationId xmlns:a16="http://schemas.microsoft.com/office/drawing/2014/main" id="{C83CB0AE-E42F-13FD-2337-5E19B4F994C6}"/>
              </a:ext>
            </a:extLst>
          </p:cNvPr>
          <p:cNvSpPr/>
          <p:nvPr/>
        </p:nvSpPr>
        <p:spPr>
          <a:xfrm>
            <a:off x="6219757" y="2418856"/>
            <a:ext cx="1656255" cy="1490504"/>
          </a:xfrm>
          <a:prstGeom prst="rect">
            <a:avLst/>
          </a:prstGeom>
          <a:noFill/>
        </p:spPr>
        <p:txBody>
          <a:bodyPr wrap="none" lIns="91440" tIns="45720" rIns="91440" bIns="45720">
            <a:prstTxWarp prst="textArchUp">
              <a:avLst>
                <a:gd name="adj" fmla="val 11149853"/>
              </a:avLst>
            </a:prstTxWarp>
            <a:spAutoFit/>
            <a:flatTx/>
          </a:bodyPr>
          <a:lstStyle/>
          <a:p>
            <a:pPr algn="ctr"/>
            <a:r>
              <a:rPr lang="nl-NL" sz="3600" b="0" cap="none" spc="0" dirty="0">
                <a:ln w="0"/>
                <a:solidFill>
                  <a:schemeClr val="accent2"/>
                </a:solidFill>
                <a:effectLst>
                  <a:outerShdw blurRad="38100" dist="19050" dir="2700000" algn="tl" rotWithShape="0">
                    <a:schemeClr val="dk1">
                      <a:alpha val="40000"/>
                    </a:schemeClr>
                  </a:outerShdw>
                </a:effectLst>
              </a:rPr>
              <a:t>Kerntaken</a:t>
            </a:r>
          </a:p>
        </p:txBody>
      </p:sp>
      <p:sp>
        <p:nvSpPr>
          <p:cNvPr id="14" name="Rechthoek 13">
            <a:extLst>
              <a:ext uri="{FF2B5EF4-FFF2-40B4-BE49-F238E27FC236}">
                <a16:creationId xmlns:a16="http://schemas.microsoft.com/office/drawing/2014/main" id="{7FBF0C90-15E9-B28F-6FB6-5D56BE65C59A}"/>
              </a:ext>
            </a:extLst>
          </p:cNvPr>
          <p:cNvSpPr/>
          <p:nvPr/>
        </p:nvSpPr>
        <p:spPr>
          <a:xfrm>
            <a:off x="6137892" y="2740689"/>
            <a:ext cx="1819987" cy="1490504"/>
          </a:xfrm>
          <a:prstGeom prst="rect">
            <a:avLst/>
          </a:prstGeom>
          <a:noFill/>
        </p:spPr>
        <p:txBody>
          <a:bodyPr wrap="none" lIns="91440" tIns="45720" rIns="91440" bIns="45720">
            <a:prstTxWarp prst="textArchDown">
              <a:avLst/>
            </a:prstTxWarp>
            <a:spAutoFit/>
            <a:flatTx/>
          </a:bodyPr>
          <a:lstStyle/>
          <a:p>
            <a:pPr algn="ctr"/>
            <a:r>
              <a:rPr lang="nl-NL" sz="2400" b="0" cap="none" spc="0" dirty="0">
                <a:ln w="0"/>
                <a:solidFill>
                  <a:schemeClr val="accent1"/>
                </a:solidFill>
                <a:effectLst>
                  <a:outerShdw blurRad="38100" dist="19050" dir="2700000" algn="tl" rotWithShape="0">
                    <a:schemeClr val="dk1">
                      <a:alpha val="40000"/>
                    </a:schemeClr>
                  </a:outerShdw>
                </a:effectLst>
              </a:rPr>
              <a:t>Werkprocessen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B1-K1-W1</a:t>
            </a:r>
          </a:p>
        </p:txBody>
      </p:sp>
      <p:sp>
        <p:nvSpPr>
          <p:cNvPr id="19" name="Tekstvak 18">
            <a:extLst>
              <a:ext uri="{FF2B5EF4-FFF2-40B4-BE49-F238E27FC236}">
                <a16:creationId xmlns:a16="http://schemas.microsoft.com/office/drawing/2014/main" id="{A439F8EC-EB32-5FBF-CB8E-2A3F67A69A51}"/>
              </a:ext>
            </a:extLst>
          </p:cNvPr>
          <p:cNvSpPr txBox="1"/>
          <p:nvPr/>
        </p:nvSpPr>
        <p:spPr>
          <a:xfrm>
            <a:off x="1855093" y="1059065"/>
            <a:ext cx="5433812" cy="369332"/>
          </a:xfrm>
          <a:prstGeom prst="rect">
            <a:avLst/>
          </a:prstGeom>
          <a:noFill/>
        </p:spPr>
        <p:txBody>
          <a:bodyPr wrap="square" rtlCol="0">
            <a:spAutoFit/>
          </a:bodyPr>
          <a:lstStyle/>
          <a:p>
            <a:pPr algn="ctr"/>
            <a:r>
              <a:rPr lang="nl-NL" sz="1800" dirty="0">
                <a:latin typeface="Barlow" pitchFamily="2" charset="77"/>
              </a:rPr>
              <a:t>Plant werkzaamheden en bewaakt de voortgang</a:t>
            </a:r>
          </a:p>
        </p:txBody>
      </p:sp>
      <p:pic>
        <p:nvPicPr>
          <p:cNvPr id="6" name="Afbeelding 5" descr="Afbeelding met tekst, schermopname, nummer, diagram&#10;&#10;Automatisch gegenereerde beschrijving">
            <a:extLst>
              <a:ext uri="{FF2B5EF4-FFF2-40B4-BE49-F238E27FC236}">
                <a16:creationId xmlns:a16="http://schemas.microsoft.com/office/drawing/2014/main" id="{DE44480D-A14F-1EE1-390E-51280CF88CEC}"/>
              </a:ext>
            </a:extLst>
          </p:cNvPr>
          <p:cNvPicPr>
            <a:picLocks noChangeAspect="1"/>
          </p:cNvPicPr>
          <p:nvPr/>
        </p:nvPicPr>
        <p:blipFill>
          <a:blip r:embed="rId3"/>
          <a:stretch>
            <a:fillRect/>
          </a:stretch>
        </p:blipFill>
        <p:spPr>
          <a:xfrm>
            <a:off x="1719035" y="1537167"/>
            <a:ext cx="5705928" cy="3411096"/>
          </a:xfrm>
          <a:prstGeom prst="rect">
            <a:avLst/>
          </a:prstGeom>
        </p:spPr>
      </p:pic>
      <p:sp>
        <p:nvSpPr>
          <p:cNvPr id="8" name="Google Shape;1462;p50">
            <a:extLst>
              <a:ext uri="{FF2B5EF4-FFF2-40B4-BE49-F238E27FC236}">
                <a16:creationId xmlns:a16="http://schemas.microsoft.com/office/drawing/2014/main" id="{B6E606BF-EED1-9233-4E76-146249D7D7F7}"/>
              </a:ext>
            </a:extLst>
          </p:cNvPr>
          <p:cNvSpPr txBox="1">
            <a:spLocks/>
          </p:cNvSpPr>
          <p:nvPr/>
        </p:nvSpPr>
        <p:spPr>
          <a:xfrm>
            <a:off x="1" y="220725"/>
            <a:ext cx="9143999" cy="396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1pPr>
            <a:lvl2pPr marR="0" lvl="1"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2pPr>
            <a:lvl3pPr marR="0" lvl="2"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3pPr>
            <a:lvl4pPr marR="0" lvl="3"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4pPr>
            <a:lvl5pPr marR="0" lvl="4"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5pPr>
            <a:lvl6pPr marR="0" lvl="5"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6pPr>
            <a:lvl7pPr marR="0" lvl="6"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7pPr>
            <a:lvl8pPr marR="0" lvl="7"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8pPr>
            <a:lvl9pPr marR="0" lvl="8" algn="l" rtl="0">
              <a:lnSpc>
                <a:spcPct val="100000"/>
              </a:lnSpc>
              <a:spcBef>
                <a:spcPts val="0"/>
              </a:spcBef>
              <a:spcAft>
                <a:spcPts val="0"/>
              </a:spcAft>
              <a:buClr>
                <a:schemeClr val="lt1"/>
              </a:buClr>
              <a:buSzPts val="2400"/>
              <a:buFont typeface="Barlow"/>
              <a:buNone/>
              <a:defRPr sz="2400" b="1" i="0" u="none" strike="noStrike" cap="none">
                <a:solidFill>
                  <a:schemeClr val="lt1"/>
                </a:solidFill>
                <a:latin typeface="Barlow"/>
                <a:ea typeface="Barlow"/>
                <a:cs typeface="Barlow"/>
                <a:sym typeface="Barlow"/>
              </a:defRPr>
            </a:lvl9pPr>
          </a:lstStyle>
          <a:p>
            <a:pPr algn="ctr"/>
            <a:r>
              <a:rPr lang="nl-NL" sz="3200" dirty="0">
                <a:solidFill>
                  <a:schemeClr val="dk1"/>
                </a:solidFill>
              </a:rPr>
              <a:t>WERKPROCES</a:t>
            </a:r>
          </a:p>
        </p:txBody>
      </p:sp>
    </p:spTree>
    <p:extLst>
      <p:ext uri="{BB962C8B-B14F-4D97-AF65-F5344CB8AC3E}">
        <p14:creationId xmlns:p14="http://schemas.microsoft.com/office/powerpoint/2010/main" val="36557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463" name="Google Shape;1463;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462" name="Google Shape;1462;p50"/>
          <p:cNvSpPr txBox="1">
            <a:spLocks noGrp="1"/>
          </p:cNvSpPr>
          <p:nvPr>
            <p:ph type="title" idx="4294967295"/>
          </p:nvPr>
        </p:nvSpPr>
        <p:spPr>
          <a:xfrm>
            <a:off x="1" y="225054"/>
            <a:ext cx="9143999" cy="396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sz="3200" dirty="0">
                <a:solidFill>
                  <a:schemeClr val="dk1"/>
                </a:solidFill>
              </a:rPr>
              <a:t>W</a:t>
            </a:r>
            <a:r>
              <a:rPr lang="en" sz="3200" dirty="0">
                <a:solidFill>
                  <a:schemeClr val="dk1"/>
                </a:solidFill>
              </a:rPr>
              <a:t>ERKPROCES</a:t>
            </a:r>
            <a:endParaRPr sz="3200" dirty="0">
              <a:solidFill>
                <a:schemeClr val="dk1"/>
              </a:solidFill>
            </a:endParaRPr>
          </a:p>
        </p:txBody>
      </p:sp>
      <p:sp>
        <p:nvSpPr>
          <p:cNvPr id="3" name="Tekstvak 2">
            <a:extLst>
              <a:ext uri="{FF2B5EF4-FFF2-40B4-BE49-F238E27FC236}">
                <a16:creationId xmlns:a16="http://schemas.microsoft.com/office/drawing/2014/main" id="{89A8C2C8-1637-261C-E639-EA6F4F387E7F}"/>
              </a:ext>
            </a:extLst>
          </p:cNvPr>
          <p:cNvSpPr txBox="1"/>
          <p:nvPr/>
        </p:nvSpPr>
        <p:spPr>
          <a:xfrm>
            <a:off x="0" y="1"/>
            <a:ext cx="1587639" cy="5143500"/>
          </a:xfrm>
          <a:prstGeom prst="rect">
            <a:avLst/>
          </a:prstGeom>
          <a:solidFill>
            <a:schemeClr val="bg1"/>
          </a:solidFill>
        </p:spPr>
        <p:txBody>
          <a:bodyPr wrap="square" rtlCol="0">
            <a:spAutoFit/>
          </a:bodyPr>
          <a:lstStyle/>
          <a:p>
            <a:endParaRPr lang="nl-NL"/>
          </a:p>
        </p:txBody>
      </p:sp>
      <p:sp>
        <p:nvSpPr>
          <p:cNvPr id="4" name="Tekstvak 3">
            <a:extLst>
              <a:ext uri="{FF2B5EF4-FFF2-40B4-BE49-F238E27FC236}">
                <a16:creationId xmlns:a16="http://schemas.microsoft.com/office/drawing/2014/main" id="{D8D64147-8BCA-9BB8-5016-7814AA7351BB}"/>
              </a:ext>
            </a:extLst>
          </p:cNvPr>
          <p:cNvSpPr txBox="1"/>
          <p:nvPr/>
        </p:nvSpPr>
        <p:spPr>
          <a:xfrm>
            <a:off x="3981182" y="726370"/>
            <a:ext cx="1181635" cy="369332"/>
          </a:xfrm>
          <a:prstGeom prst="rect">
            <a:avLst/>
          </a:prstGeom>
          <a:noFill/>
        </p:spPr>
        <p:txBody>
          <a:bodyPr wrap="square" rtlCol="0">
            <a:spAutoFit/>
          </a:bodyPr>
          <a:lstStyle/>
          <a:p>
            <a:pPr algn="ctr"/>
            <a:r>
              <a:rPr lang="nl-NL" sz="1800" b="1" dirty="0">
                <a:latin typeface="Barlow" pitchFamily="2" charset="77"/>
              </a:rPr>
              <a:t>B1-K1-W1</a:t>
            </a:r>
          </a:p>
        </p:txBody>
      </p:sp>
      <p:pic>
        <p:nvPicPr>
          <p:cNvPr id="5" name="Afbeelding 4" descr="Afbeelding met tekst&#10;&#10;Automatisch gegenereerde beschrijving">
            <a:extLst>
              <a:ext uri="{FF2B5EF4-FFF2-40B4-BE49-F238E27FC236}">
                <a16:creationId xmlns:a16="http://schemas.microsoft.com/office/drawing/2014/main" id="{E8A084A3-1CE8-A2B6-2239-20FECDCCE60F}"/>
              </a:ext>
            </a:extLst>
          </p:cNvPr>
          <p:cNvPicPr>
            <a:picLocks noChangeAspect="1"/>
          </p:cNvPicPr>
          <p:nvPr/>
        </p:nvPicPr>
        <p:blipFill>
          <a:blip r:embed="rId3"/>
          <a:stretch>
            <a:fillRect/>
          </a:stretch>
        </p:blipFill>
        <p:spPr>
          <a:xfrm>
            <a:off x="1076816" y="1562655"/>
            <a:ext cx="2987155" cy="1395783"/>
          </a:xfrm>
          <a:prstGeom prst="rect">
            <a:avLst/>
          </a:prstGeom>
        </p:spPr>
      </p:pic>
      <p:pic>
        <p:nvPicPr>
          <p:cNvPr id="7" name="Afbeelding 6" descr="Afbeelding met tafel&#10;&#10;Automatisch gegenereerde beschrijving">
            <a:extLst>
              <a:ext uri="{FF2B5EF4-FFF2-40B4-BE49-F238E27FC236}">
                <a16:creationId xmlns:a16="http://schemas.microsoft.com/office/drawing/2014/main" id="{BB74132B-C661-5B39-38C9-4CC98B4CF11D}"/>
              </a:ext>
            </a:extLst>
          </p:cNvPr>
          <p:cNvPicPr>
            <a:picLocks noChangeAspect="1"/>
          </p:cNvPicPr>
          <p:nvPr/>
        </p:nvPicPr>
        <p:blipFill>
          <a:blip r:embed="rId4"/>
          <a:stretch>
            <a:fillRect/>
          </a:stretch>
        </p:blipFill>
        <p:spPr>
          <a:xfrm>
            <a:off x="1080135" y="2943448"/>
            <a:ext cx="2987155" cy="1862526"/>
          </a:xfrm>
          <a:prstGeom prst="rect">
            <a:avLst/>
          </a:prstGeom>
        </p:spPr>
      </p:pic>
      <p:pic>
        <p:nvPicPr>
          <p:cNvPr id="17" name="Afbeelding 16" descr="Afbeelding met tafel&#10;&#10;Automatisch gegenereerde beschrijving">
            <a:extLst>
              <a:ext uri="{FF2B5EF4-FFF2-40B4-BE49-F238E27FC236}">
                <a16:creationId xmlns:a16="http://schemas.microsoft.com/office/drawing/2014/main" id="{1CD35E82-DE86-2065-B10F-927BDD4F3A7A}"/>
              </a:ext>
            </a:extLst>
          </p:cNvPr>
          <p:cNvPicPr>
            <a:picLocks noChangeAspect="1"/>
          </p:cNvPicPr>
          <p:nvPr/>
        </p:nvPicPr>
        <p:blipFill>
          <a:blip r:embed="rId5"/>
          <a:stretch>
            <a:fillRect/>
          </a:stretch>
        </p:blipFill>
        <p:spPr>
          <a:xfrm>
            <a:off x="5076711" y="1562655"/>
            <a:ext cx="3141521" cy="3187170"/>
          </a:xfrm>
          <a:prstGeom prst="rect">
            <a:avLst/>
          </a:prstGeom>
        </p:spPr>
      </p:pic>
      <p:sp>
        <p:nvSpPr>
          <p:cNvPr id="19" name="Tekstvak 18">
            <a:extLst>
              <a:ext uri="{FF2B5EF4-FFF2-40B4-BE49-F238E27FC236}">
                <a16:creationId xmlns:a16="http://schemas.microsoft.com/office/drawing/2014/main" id="{A439F8EC-EB32-5FBF-CB8E-2A3F67A69A51}"/>
              </a:ext>
            </a:extLst>
          </p:cNvPr>
          <p:cNvSpPr txBox="1"/>
          <p:nvPr/>
        </p:nvSpPr>
        <p:spPr>
          <a:xfrm>
            <a:off x="1855093" y="1059065"/>
            <a:ext cx="5433812" cy="369332"/>
          </a:xfrm>
          <a:prstGeom prst="rect">
            <a:avLst/>
          </a:prstGeom>
          <a:noFill/>
        </p:spPr>
        <p:txBody>
          <a:bodyPr wrap="square" rtlCol="0">
            <a:spAutoFit/>
          </a:bodyPr>
          <a:lstStyle/>
          <a:p>
            <a:pPr algn="ctr"/>
            <a:r>
              <a:rPr lang="nl-NL" sz="1800" dirty="0">
                <a:latin typeface="Barlow" pitchFamily="2" charset="77"/>
              </a:rPr>
              <a:t>Plant werkzaamheden en bewaakt de voortgang</a:t>
            </a:r>
          </a:p>
        </p:txBody>
      </p:sp>
    </p:spTree>
    <p:extLst>
      <p:ext uri="{BB962C8B-B14F-4D97-AF65-F5344CB8AC3E}">
        <p14:creationId xmlns:p14="http://schemas.microsoft.com/office/powerpoint/2010/main" val="3551756070"/>
      </p:ext>
    </p:extLst>
  </p:cSld>
  <p:clrMapOvr>
    <a:masterClrMapping/>
  </p:clrMapOvr>
</p:sld>
</file>

<file path=ppt/theme/theme1.xml><?xml version="1.0" encoding="utf-8"?>
<a:theme xmlns:a="http://schemas.openxmlformats.org/drawingml/2006/main" name="Basset template">
  <a:themeElements>
    <a:clrScheme name="Aangepast 1">
      <a:dk1>
        <a:srgbClr val="000000"/>
      </a:dk1>
      <a:lt1>
        <a:srgbClr val="FFFFFF"/>
      </a:lt1>
      <a:dk2>
        <a:srgbClr val="D2D0CE"/>
      </a:dk2>
      <a:lt2>
        <a:srgbClr val="E5DEDB"/>
      </a:lt2>
      <a:accent1>
        <a:srgbClr val="ED5805"/>
      </a:accent1>
      <a:accent2>
        <a:srgbClr val="2C4859"/>
      </a:accent2>
      <a:accent3>
        <a:srgbClr val="CE8D3E"/>
      </a:accent3>
      <a:accent4>
        <a:srgbClr val="EC7016"/>
      </a:accent4>
      <a:accent5>
        <a:srgbClr val="ED8117"/>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850</TotalTime>
  <Words>946</Words>
  <Application>Microsoft Macintosh PowerPoint</Application>
  <PresentationFormat>Diavoorstelling (16:9)</PresentationFormat>
  <Paragraphs>81</Paragraphs>
  <Slides>14</Slides>
  <Notes>14</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14</vt:i4>
      </vt:variant>
    </vt:vector>
  </HeadingPairs>
  <TitlesOfParts>
    <vt:vector size="19" baseType="lpstr">
      <vt:lpstr>Barlow</vt:lpstr>
      <vt:lpstr>Arial</vt:lpstr>
      <vt:lpstr>Calibri</vt:lpstr>
      <vt:lpstr>Wingdings</vt:lpstr>
      <vt:lpstr>Basset template</vt:lpstr>
      <vt:lpstr>Proeve van Bekwaamheid</vt:lpstr>
      <vt:lpstr>INHOUD</vt:lpstr>
      <vt:lpstr>Stagebedrijf</vt:lpstr>
      <vt:lpstr>Examenopdracht</vt:lpstr>
      <vt:lpstr>REDESIGN</vt:lpstr>
      <vt:lpstr>FORMULIER</vt:lpstr>
      <vt:lpstr>Kerntaken en Werkprocessen</vt:lpstr>
      <vt:lpstr>PowerPoint-presentatie</vt:lpstr>
      <vt:lpstr>WERKPROCES</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Proeve van Bekwaamheid</dc:title>
  <cp:lastModifiedBy>Philip Klok</cp:lastModifiedBy>
  <cp:revision>19</cp:revision>
  <dcterms:modified xsi:type="dcterms:W3CDTF">2023-05-16T12:16:48Z</dcterms:modified>
</cp:coreProperties>
</file>